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notesMasterIdLst>
    <p:notesMasterId r:id="rId65"/>
  </p:notesMasterIdLst>
  <p:sldIdLst>
    <p:sldId id="256" r:id="rId3"/>
    <p:sldId id="532" r:id="rId4"/>
    <p:sldId id="533" r:id="rId5"/>
    <p:sldId id="534" r:id="rId6"/>
    <p:sldId id="535" r:id="rId7"/>
    <p:sldId id="536" r:id="rId8"/>
    <p:sldId id="481" r:id="rId9"/>
    <p:sldId id="482" r:id="rId10"/>
    <p:sldId id="483" r:id="rId11"/>
    <p:sldId id="537" r:id="rId12"/>
    <p:sldId id="467" r:id="rId13"/>
    <p:sldId id="484" r:id="rId14"/>
    <p:sldId id="486" r:id="rId15"/>
    <p:sldId id="503" r:id="rId16"/>
    <p:sldId id="488" r:id="rId17"/>
    <p:sldId id="490" r:id="rId18"/>
    <p:sldId id="538" r:id="rId19"/>
    <p:sldId id="491" r:id="rId20"/>
    <p:sldId id="489" r:id="rId21"/>
    <p:sldId id="492" r:id="rId22"/>
    <p:sldId id="493" r:id="rId23"/>
    <p:sldId id="406" r:id="rId24"/>
    <p:sldId id="494" r:id="rId25"/>
    <p:sldId id="495" r:id="rId26"/>
    <p:sldId id="496" r:id="rId27"/>
    <p:sldId id="497" r:id="rId28"/>
    <p:sldId id="498" r:id="rId29"/>
    <p:sldId id="499" r:id="rId30"/>
    <p:sldId id="504" r:id="rId31"/>
    <p:sldId id="308" r:id="rId32"/>
    <p:sldId id="310" r:id="rId33"/>
    <p:sldId id="462" r:id="rId34"/>
    <p:sldId id="500" r:id="rId35"/>
    <p:sldId id="501" r:id="rId36"/>
    <p:sldId id="502" r:id="rId37"/>
    <p:sldId id="505" r:id="rId38"/>
    <p:sldId id="258" r:id="rId39"/>
    <p:sldId id="259" r:id="rId40"/>
    <p:sldId id="260" r:id="rId41"/>
    <p:sldId id="261" r:id="rId42"/>
    <p:sldId id="262" r:id="rId43"/>
    <p:sldId id="263" r:id="rId44"/>
    <p:sldId id="268" r:id="rId45"/>
    <p:sldId id="264" r:id="rId46"/>
    <p:sldId id="265" r:id="rId47"/>
    <p:sldId id="266" r:id="rId48"/>
    <p:sldId id="267" r:id="rId49"/>
    <p:sldId id="269" r:id="rId50"/>
    <p:sldId id="270" r:id="rId51"/>
    <p:sldId id="271" r:id="rId52"/>
    <p:sldId id="272" r:id="rId53"/>
    <p:sldId id="273" r:id="rId54"/>
    <p:sldId id="274" r:id="rId55"/>
    <p:sldId id="275" r:id="rId56"/>
    <p:sldId id="276" r:id="rId57"/>
    <p:sldId id="277" r:id="rId58"/>
    <p:sldId id="278" r:id="rId59"/>
    <p:sldId id="279" r:id="rId60"/>
    <p:sldId id="280" r:id="rId61"/>
    <p:sldId id="281" r:id="rId62"/>
    <p:sldId id="282" r:id="rId63"/>
    <p:sldId id="284" r:id="rId6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314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46" autoAdjust="0"/>
    <p:restoredTop sz="83794" autoAdjust="0"/>
  </p:normalViewPr>
  <p:slideViewPr>
    <p:cSldViewPr snapToGrid="0">
      <p:cViewPr varScale="1">
        <p:scale>
          <a:sx n="89" d="100"/>
          <a:sy n="89" d="100"/>
        </p:scale>
        <p:origin x="240" y="4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s>
</file>

<file path=ppt/media/hdphoto1.wdp>
</file>

<file path=ppt/media/hdphoto2.wdp>
</file>

<file path=ppt/media/image1.png>
</file>

<file path=ppt/media/image10.jpeg>
</file>

<file path=ppt/media/image11.png>
</file>

<file path=ppt/media/image12.png>
</file>

<file path=ppt/media/image13.jpeg>
</file>

<file path=ppt/media/image14.png>
</file>

<file path=ppt/media/image15.png>
</file>

<file path=ppt/media/image16.jpeg>
</file>

<file path=ppt/media/image17.png>
</file>

<file path=ppt/media/image18.jpeg>
</file>

<file path=ppt/media/image19.jpeg>
</file>

<file path=ppt/media/image2.png>
</file>

<file path=ppt/media/image20.jpeg>
</file>

<file path=ppt/media/image21.png>
</file>

<file path=ppt/media/image22.jpeg>
</file>

<file path=ppt/media/image23.png>
</file>

<file path=ppt/media/image24.jpeg>
</file>

<file path=ppt/media/image25.jpeg>
</file>

<file path=ppt/media/image26.png>
</file>

<file path=ppt/media/image27.png>
</file>

<file path=ppt/media/image28.jpeg>
</file>

<file path=ppt/media/image29.jpeg>
</file>

<file path=ppt/media/image3.jpeg>
</file>

<file path=ppt/media/image30.jpeg>
</file>

<file path=ppt/media/image31.png>
</file>

<file path=ppt/media/image32.png>
</file>

<file path=ppt/media/image33.jpeg>
</file>

<file path=ppt/media/image34.jpeg>
</file>

<file path=ppt/media/image35.jpeg>
</file>

<file path=ppt/media/image36.png>
</file>

<file path=ppt/media/image37.png>
</file>

<file path=ppt/media/image38.jpeg>
</file>

<file path=ppt/media/image39.jpeg>
</file>

<file path=ppt/media/image4.jpeg>
</file>

<file path=ppt/media/image40.jpeg>
</file>

<file path=ppt/media/image41.jpeg>
</file>

<file path=ppt/media/image42.png>
</file>

<file path=ppt/media/image43.jpeg>
</file>

<file path=ppt/media/image44.jpeg>
</file>

<file path=ppt/media/image45.png>
</file>

<file path=ppt/media/image46.jpeg>
</file>

<file path=ppt/media/image47.jpeg>
</file>

<file path=ppt/media/image48.png>
</file>

<file path=ppt/media/image49.png>
</file>

<file path=ppt/media/image5.png>
</file>

<file path=ppt/media/image50.jpeg>
</file>

<file path=ppt/media/image51.jpeg>
</file>

<file path=ppt/media/image52.png>
</file>

<file path=ppt/media/image53.jpeg>
</file>

<file path=ppt/media/image54.png>
</file>

<file path=ppt/media/image55.jpeg>
</file>

<file path=ppt/media/image56.jpeg>
</file>

<file path=ppt/media/image57.jpeg>
</file>

<file path=ppt/media/image58.png>
</file>

<file path=ppt/media/image59.jpeg>
</file>

<file path=ppt/media/image6.jpeg>
</file>

<file path=ppt/media/image60.png>
</file>

<file path=ppt/media/image61.png>
</file>

<file path=ppt/media/image62.jpeg>
</file>

<file path=ppt/media/image63.jpe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e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jpeg>
</file>

<file path=ppt/media/image90.png>
</file>

<file path=ppt/media/image91.png>
</file>

<file path=ppt/media/image92.png>
</file>

<file path=ppt/media/image9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DF79B5-1BE2-4FE8-A7B2-ED5D9FCD834E}" type="datetimeFigureOut">
              <a:rPr lang="zh-CN" altLang="en-US" smtClean="0"/>
              <a:t>2021/9/14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37D3FE-8A53-474B-A2E1-BB81872D0D6E}"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www.searchcio.com.cn/whatis/word_3818.htm"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www.searchcio.com.cn/whatis/word_3287.htm"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8" Type="http://schemas.openxmlformats.org/officeDocument/2006/relationships/hyperlink" Target="https://baike.baidu.com/item/HDFS/4836121" TargetMode="External"/><Relationship Id="rId3" Type="http://schemas.openxmlformats.org/officeDocument/2006/relationships/hyperlink" Target="https://baike.baidu.com/item/%E5%88%86%E5%B8%83%E5%BC%8F%E7%B3%BB%E7%BB%9F/4905336" TargetMode="External"/><Relationship Id="rId7" Type="http://schemas.openxmlformats.org/officeDocument/2006/relationships/hyperlink" Target="https://baike.baidu.com/item/POSIX/3792413" TargetMode="External"/><Relationship Id="rId2" Type="http://schemas.openxmlformats.org/officeDocument/2006/relationships/slide" Target="../slides/slide19.xml"/><Relationship Id="rId1" Type="http://schemas.openxmlformats.org/officeDocument/2006/relationships/notesMaster" Target="../notesMasters/notesMaster1.xml"/><Relationship Id="rId6" Type="http://schemas.openxmlformats.org/officeDocument/2006/relationships/hyperlink" Target="https://baike.baidu.com/item/%E5%BA%94%E7%94%A8%E7%A8%8B%E5%BA%8F/5985445" TargetMode="External"/><Relationship Id="rId5" Type="http://schemas.openxmlformats.org/officeDocument/2006/relationships/hyperlink" Target="https://baike.baidu.com/item/%E5%AE%B9%E9%94%99%E6%80%A7/9131391" TargetMode="External"/><Relationship Id="rId4" Type="http://schemas.openxmlformats.org/officeDocument/2006/relationships/hyperlink" Target="https://baike.baidu.com/item/%E5%88%86%E5%B8%83%E5%BC%8F%E6%96%87%E4%BB%B6%E7%B3%BB%E7%BB%9F/1250388" TargetMode="External"/><Relationship Id="rId9" Type="http://schemas.openxmlformats.org/officeDocument/2006/relationships/hyperlink" Target="https://baike.baidu.com/item/MapReduce/133425"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baike.baidu.com/item/%E5%85%B3%E7%B3%BB%E5%9E%8B%E6%95%B0%E6%8D%AE%E5%BA%93/8999831" TargetMode="External"/><Relationship Id="rId2" Type="http://schemas.openxmlformats.org/officeDocument/2006/relationships/slide" Target="../slides/slide22.xml"/><Relationship Id="rId1" Type="http://schemas.openxmlformats.org/officeDocument/2006/relationships/notesMaster" Target="../notesMasters/notesMaster1.xml"/><Relationship Id="rId6" Type="http://schemas.openxmlformats.org/officeDocument/2006/relationships/hyperlink" Target="https://baike.baidu.com/item/%E4%BA%8B%E5%8A%A1" TargetMode="External"/><Relationship Id="rId5" Type="http://schemas.openxmlformats.org/officeDocument/2006/relationships/hyperlink" Target="https://baike.baidu.com/item/%E4%B8%80%E8%87%B4%E6%80%A7" TargetMode="External"/><Relationship Id="rId4" Type="http://schemas.openxmlformats.org/officeDocument/2006/relationships/hyperlink" Target="https://baike.baidu.com/item/%E6%95%B0%E6%8D%AE%E5%BA%93/103728" TargetMode="Externa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baike.baidu.com/item/%E7%94%9F%E7%89%A9/161443"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1</a:t>
            </a:fld>
            <a:endParaRPr lang="zh-CN" altLang="en-US"/>
          </a:p>
        </p:txBody>
      </p:sp>
    </p:spTree>
    <p:extLst>
      <p:ext uri="{BB962C8B-B14F-4D97-AF65-F5344CB8AC3E}">
        <p14:creationId xmlns:p14="http://schemas.microsoft.com/office/powerpoint/2010/main" val="37770676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用于数据科学的技术随着组织的变化而变化，组织越大，或处理的数据量越大，或两者兼而有之，支持数据科学活动的技术生态系统的复杂性就越大</a:t>
            </a:r>
            <a:endParaRPr lang="en-US" altLang="zh-CN" dirty="0"/>
          </a:p>
          <a:p>
            <a:endParaRPr lang="en-US" altLang="zh-CN" dirty="0"/>
          </a:p>
          <a:p>
            <a:r>
              <a:rPr lang="zh-CN" altLang="en-US" dirty="0"/>
              <a:t>在大多数情况下，生态系统包含来自多个不同软件供应商的工具和组件，以多种不同的格式处理数据。在开发自己的数据科学生态系统时，组织可以从一系列方法中进行选择。在范围的一端，组织可能决定投资于商业集成工具集。另一方面，它可能通过集成一套开源工具和语言来建立一个定制的生态系统。</a:t>
            </a:r>
            <a:endParaRPr lang="en-US" altLang="zh-CN" dirty="0"/>
          </a:p>
          <a:p>
            <a:endParaRPr lang="en-US" altLang="zh-CN" dirty="0"/>
          </a:p>
          <a:p>
            <a:r>
              <a:rPr lang="zh-CN" altLang="en-US" dirty="0"/>
              <a:t>尽管工具的特定组合因组织而异，但在大多数数据科学体系结构中的组件方面存在共性</a:t>
            </a:r>
          </a:p>
        </p:txBody>
      </p:sp>
      <p:sp>
        <p:nvSpPr>
          <p:cNvPr id="4" name="灯片编号占位符 3"/>
          <p:cNvSpPr>
            <a:spLocks noGrp="1"/>
          </p:cNvSpPr>
          <p:nvPr>
            <p:ph type="sldNum" sz="quarter" idx="10"/>
          </p:nvPr>
        </p:nvSpPr>
        <p:spPr/>
        <p:txBody>
          <a:bodyPr/>
          <a:lstStyle/>
          <a:p>
            <a:fld id="{F71CCA86-EDB4-4A8E-81D1-FD3C4825D266}" type="slidenum">
              <a:rPr lang="zh-CN" altLang="en-US" smtClean="0"/>
              <a:t>10</a:t>
            </a:fld>
            <a:endParaRPr lang="zh-CN" altLang="en-US"/>
          </a:p>
        </p:txBody>
      </p:sp>
    </p:spTree>
    <p:extLst>
      <p:ext uri="{BB962C8B-B14F-4D97-AF65-F5344CB8AC3E}">
        <p14:creationId xmlns:p14="http://schemas.microsoft.com/office/powerpoint/2010/main" val="22876675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经典数据体系结构，用于各种大小的数据，三个主要的领域</a:t>
            </a:r>
            <a:endParaRPr lang="en-US" altLang="zh-CN" dirty="0"/>
          </a:p>
          <a:p>
            <a:endParaRPr lang="en-US" altLang="zh-CN" dirty="0"/>
          </a:p>
          <a:p>
            <a:endParaRPr lang="en-US" altLang="zh-CN"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所有组织都有应用程序（在线事务处理，</a:t>
            </a:r>
            <a:r>
              <a:rPr lang="en-US" altLang="zh-CN" dirty="0"/>
              <a:t>OLTP</a:t>
            </a:r>
            <a:r>
              <a:rPr lang="zh-CN" altLang="en-US" dirty="0"/>
              <a:t>），用于生成和捕获有关客户、事务和运营数据的数据。对于许多数据科学项目，来自这些应用程序的数据将用于形成</a:t>
            </a:r>
            <a:r>
              <a:rPr lang="en-US" altLang="zh-CN" dirty="0"/>
              <a:t>ML</a:t>
            </a:r>
            <a:r>
              <a:rPr lang="zh-CN" altLang="en-US" dirty="0"/>
              <a:t>算法的初始输入数据集。</a:t>
            </a:r>
            <a:endParaRPr lang="en-US" altLang="zh-CN" dirty="0"/>
          </a:p>
          <a:p>
            <a:endParaRPr lang="en-US" altLang="zh-CN" dirty="0"/>
          </a:p>
          <a:p>
            <a:r>
              <a:rPr lang="zh-CN" altLang="en-US" dirty="0"/>
              <a:t>传统的：客户管理、订单、银行、呼叫中心，一般存储在数据库中</a:t>
            </a:r>
            <a:endParaRPr lang="en-US" altLang="zh-CN" dirty="0"/>
          </a:p>
          <a:p>
            <a:r>
              <a:rPr lang="zh-CN" altLang="en-US" dirty="0"/>
              <a:t>现在大数据时代，像流量数据，其存储的格式和结构都不一样，要怎么存储处理呢</a:t>
            </a:r>
            <a:endParaRPr lang="en-US" altLang="zh-CN" dirty="0"/>
          </a:p>
          <a:p>
            <a:endParaRPr lang="en-US" altLang="zh-CN" dirty="0"/>
          </a:p>
          <a:p>
            <a:r>
              <a:rPr lang="zh-CN" altLang="en-US" dirty="0"/>
              <a:t>一些常见的大数据源包括网络流量、各种应用程序的日志数据、传感器数据、博客数据、社交媒体数据、网站数据等。</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12</a:t>
            </a:fld>
            <a:endParaRPr lang="zh-CN" altLang="en-US"/>
          </a:p>
        </p:txBody>
      </p:sp>
    </p:spTree>
    <p:extLst>
      <p:ext uri="{BB962C8B-B14F-4D97-AF65-F5344CB8AC3E}">
        <p14:creationId xmlns:p14="http://schemas.microsoft.com/office/powerpoint/2010/main" val="4023101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13</a:t>
            </a:fld>
            <a:endParaRPr lang="zh-CN" altLang="en-US"/>
          </a:p>
        </p:txBody>
      </p:sp>
    </p:spTree>
    <p:extLst>
      <p:ext uri="{BB962C8B-B14F-4D97-AF65-F5344CB8AC3E}">
        <p14:creationId xmlns:p14="http://schemas.microsoft.com/office/powerpoint/2010/main" val="22993048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RDBMS</a:t>
            </a:r>
            <a:r>
              <a:rPr lang="zh-CN" altLang="en-US" b="0" i="0" dirty="0">
                <a:solidFill>
                  <a:srgbClr val="24292E"/>
                </a:solidFill>
                <a:effectLst/>
                <a:latin typeface="-apple-system"/>
              </a:rPr>
              <a:t>即关系数据库管理系统</a:t>
            </a:r>
            <a:r>
              <a:rPr lang="en-US" altLang="zh-CN" dirty="0"/>
              <a:t>(Relational Database Management System)</a:t>
            </a:r>
            <a:r>
              <a:rPr lang="zh-CN" altLang="en-US" b="0" i="0" dirty="0">
                <a:solidFill>
                  <a:srgbClr val="24292E"/>
                </a:solidFill>
                <a:effectLst/>
                <a:latin typeface="-apple-system"/>
              </a:rPr>
              <a:t>，是将数据组织为相关的行和列的系统，而管理关系数据库的计算机软件就是关系数据库管理系统，常用的数据库软件有</a:t>
            </a:r>
            <a:r>
              <a:rPr lang="en-US" altLang="zh-CN" dirty="0"/>
              <a:t>Oracle</a:t>
            </a:r>
            <a:r>
              <a:rPr lang="zh-CN" altLang="en-US" b="0" i="0" dirty="0">
                <a:solidFill>
                  <a:srgbClr val="24292E"/>
                </a:solidFill>
                <a:effectLst/>
                <a:latin typeface="-apple-system"/>
              </a:rPr>
              <a:t>、</a:t>
            </a:r>
            <a:r>
              <a:rPr lang="en-US" altLang="zh-CN" dirty="0"/>
              <a:t>SQL Server</a:t>
            </a:r>
            <a:r>
              <a:rPr lang="zh-CN" altLang="en-US" b="0" i="0" dirty="0">
                <a:solidFill>
                  <a:srgbClr val="24292E"/>
                </a:solidFill>
                <a:effectLst/>
                <a:latin typeface="-apple-system"/>
              </a:rPr>
              <a:t>等。</a:t>
            </a:r>
            <a:endParaRPr lang="en-US" altLang="zh-CN" b="0" i="0" dirty="0">
              <a:solidFill>
                <a:srgbClr val="24292E"/>
              </a:solidFill>
              <a:effectLst/>
              <a:latin typeface="-apple-system"/>
            </a:endParaRPr>
          </a:p>
          <a:p>
            <a:endParaRPr lang="en-US" altLang="zh-CN" b="0" i="0" dirty="0">
              <a:solidFill>
                <a:srgbClr val="24292E"/>
              </a:solidFill>
              <a:effectLst/>
              <a:latin typeface="-apple-system"/>
            </a:endParaRPr>
          </a:p>
          <a:p>
            <a:r>
              <a:rPr lang="zh-CN" altLang="en-US" b="0" i="0" dirty="0">
                <a:solidFill>
                  <a:srgbClr val="121212"/>
                </a:solidFill>
                <a:effectLst/>
                <a:latin typeface="-apple-system"/>
              </a:rPr>
              <a:t>数据仓库是用于分析和报告的存储数据的系统。它被认为是商业智能的主要组成部分。仓库中存储的数据是从销售或市场营销等操作系统上载的</a:t>
            </a:r>
            <a:endParaRPr lang="en-US" altLang="zh-CN" dirty="0"/>
          </a:p>
          <a:p>
            <a:endParaRPr lang="en-US" altLang="zh-CN" dirty="0"/>
          </a:p>
          <a:p>
            <a:pPr algn="l"/>
            <a:r>
              <a:rPr lang="en-US" altLang="zh-CN" b="1" i="0" dirty="0">
                <a:solidFill>
                  <a:srgbClr val="121212"/>
                </a:solidFill>
                <a:effectLst/>
                <a:latin typeface="-apple-system"/>
              </a:rPr>
              <a:t>Operational Data Store (ODS) </a:t>
            </a:r>
            <a:r>
              <a:rPr lang="zh-CN" altLang="en-US" b="1" i="0" dirty="0">
                <a:solidFill>
                  <a:srgbClr val="121212"/>
                </a:solidFill>
                <a:effectLst/>
                <a:latin typeface="-apple-system"/>
              </a:rPr>
              <a:t>业务数据存储</a:t>
            </a:r>
            <a:r>
              <a:rPr lang="zh-CN" altLang="en-US" b="0" i="0" dirty="0">
                <a:solidFill>
                  <a:srgbClr val="121212"/>
                </a:solidFill>
                <a:effectLst/>
                <a:latin typeface="-apple-system"/>
              </a:rPr>
              <a:t>：它被定义为收集和存储从各种来源获取的数据的位置。它允许用户在将数据发送给数据仓库报告之前对数据执行许多其他操作。</a:t>
            </a:r>
          </a:p>
          <a:p>
            <a:endParaRPr lang="en-US" altLang="zh-CN" dirty="0"/>
          </a:p>
          <a:p>
            <a:r>
              <a:rPr lang="zh-CN" altLang="en-US" b="0" i="0" dirty="0">
                <a:solidFill>
                  <a:srgbClr val="4D4D4D"/>
                </a:solidFill>
                <a:effectLst/>
                <a:latin typeface="Verdana" panose="020B0604030504040204" pitchFamily="34" charset="0"/>
              </a:rPr>
              <a:t>大规模并行处理（</a:t>
            </a:r>
            <a:r>
              <a:rPr lang="en-US" altLang="zh-CN" b="0" i="0" dirty="0">
                <a:solidFill>
                  <a:srgbClr val="4D4D4D"/>
                </a:solidFill>
                <a:effectLst/>
                <a:latin typeface="Verdana" panose="020B0604030504040204" pitchFamily="34" charset="0"/>
              </a:rPr>
              <a:t>MPP</a:t>
            </a:r>
            <a:r>
              <a:rPr lang="zh-CN" altLang="en-US" b="0" i="0" dirty="0">
                <a:solidFill>
                  <a:srgbClr val="4D4D4D"/>
                </a:solidFill>
                <a:effectLst/>
                <a:latin typeface="Verdana" panose="020B0604030504040204" pitchFamily="34" charset="0"/>
              </a:rPr>
              <a:t>，</a:t>
            </a:r>
            <a:r>
              <a:rPr lang="en-US" altLang="zh-CN" b="0" i="0" dirty="0">
                <a:solidFill>
                  <a:srgbClr val="4D4D4D"/>
                </a:solidFill>
                <a:effectLst/>
                <a:latin typeface="Verdana" panose="020B0604030504040204" pitchFamily="34" charset="0"/>
              </a:rPr>
              <a:t>massively parallel processing</a:t>
            </a:r>
            <a:r>
              <a:rPr lang="zh-CN" altLang="en-US" b="0" i="0" dirty="0">
                <a:solidFill>
                  <a:srgbClr val="4D4D4D"/>
                </a:solidFill>
                <a:effectLst/>
                <a:latin typeface="Verdana" panose="020B0604030504040204" pitchFamily="34" charset="0"/>
              </a:rPr>
              <a:t>）是多个处理器（</a:t>
            </a:r>
            <a:r>
              <a:rPr lang="en-US" altLang="zh-CN" b="0" i="0" u="none" strike="noStrike" dirty="0">
                <a:solidFill>
                  <a:srgbClr val="0000FF"/>
                </a:solidFill>
                <a:effectLst/>
                <a:latin typeface="Verdana" panose="020B0604030504040204" pitchFamily="34" charset="0"/>
                <a:hlinkClick r:id="rId3"/>
              </a:rPr>
              <a:t>processor</a:t>
            </a:r>
            <a:r>
              <a:rPr lang="zh-CN" altLang="en-US" b="0" i="0" dirty="0">
                <a:solidFill>
                  <a:srgbClr val="4D4D4D"/>
                </a:solidFill>
                <a:effectLst/>
                <a:latin typeface="Verdana" panose="020B0604030504040204" pitchFamily="34" charset="0"/>
              </a:rPr>
              <a:t>）处理同一程序的不同部分时该程序的协调过程，工作的各处理器运用自身的操作系统（</a:t>
            </a:r>
            <a:r>
              <a:rPr lang="en-US" altLang="zh-CN" b="0" i="0" u="none" strike="noStrike" dirty="0">
                <a:solidFill>
                  <a:srgbClr val="0000FF"/>
                </a:solidFill>
                <a:effectLst/>
                <a:latin typeface="Verdana" panose="020B0604030504040204" pitchFamily="34" charset="0"/>
                <a:hlinkClick r:id="rId4"/>
              </a:rPr>
              <a:t>Operating System</a:t>
            </a:r>
            <a:r>
              <a:rPr lang="zh-CN" altLang="en-US" b="0" i="0" dirty="0">
                <a:solidFill>
                  <a:srgbClr val="4D4D4D"/>
                </a:solidFill>
                <a:effectLst/>
                <a:latin typeface="Verdana" panose="020B0604030504040204" pitchFamily="34" charset="0"/>
              </a:rPr>
              <a:t>）和内存。</a:t>
            </a:r>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14</a:t>
            </a:fld>
            <a:endParaRPr lang="zh-CN" altLang="en-US"/>
          </a:p>
        </p:txBody>
      </p:sp>
    </p:spTree>
    <p:extLst>
      <p:ext uri="{BB962C8B-B14F-4D97-AF65-F5344CB8AC3E}">
        <p14:creationId xmlns:p14="http://schemas.microsoft.com/office/powerpoint/2010/main" val="35610705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任何数据科学过程的关键要素都是数据</a:t>
            </a:r>
            <a:endParaRPr lang="en-US" altLang="zh-CN" dirty="0"/>
          </a:p>
          <a:p>
            <a:r>
              <a:rPr lang="zh-CN" altLang="en-US" dirty="0"/>
              <a:t>数据仓库是数据科学的强大资源。</a:t>
            </a:r>
            <a:endParaRPr lang="en-US" altLang="zh-CN" dirty="0"/>
          </a:p>
          <a:p>
            <a:r>
              <a:rPr lang="zh-CN" altLang="en-US" dirty="0"/>
              <a:t>如果一家公司有数据仓库，那么在单个数据科学项目上进行数据准备的工作量和时间通常会大大减少。</a:t>
            </a:r>
            <a:endParaRPr lang="en-US" altLang="zh-CN" dirty="0"/>
          </a:p>
          <a:p>
            <a:endParaRPr lang="en-US" altLang="zh-CN" dirty="0"/>
          </a:p>
          <a:p>
            <a:r>
              <a:rPr lang="zh-CN" altLang="en-US" b="0" i="0" dirty="0">
                <a:solidFill>
                  <a:srgbClr val="000000"/>
                </a:solidFill>
                <a:effectLst/>
                <a:latin typeface="Verdana" panose="020B0604030504040204" pitchFamily="34" charset="0"/>
              </a:rPr>
              <a:t>从本质上讲，设计数据仓库的初衷是为操作型系统过渡到决策支持系统提供一种工具或整个企业范围内的数据集成环境，并尝试解决数据流相关的各种问题。这些问题包括如何从传统的操作型处理系统中提取与决策主题相关的数据，如何经过转换把分散的、不一致的业务数据转换成集成的、低噪声的数据等。</a:t>
            </a:r>
            <a:endParaRPr lang="en-US" altLang="zh-CN" b="0" i="0" dirty="0">
              <a:solidFill>
                <a:srgbClr val="000000"/>
              </a:solidFill>
              <a:effectLst/>
              <a:latin typeface="Verdana" panose="020B0604030504040204" pitchFamily="34" charset="0"/>
            </a:endParaRPr>
          </a:p>
          <a:p>
            <a:endParaRPr lang="en-US" altLang="zh-CN" dirty="0"/>
          </a:p>
          <a:p>
            <a:r>
              <a:rPr lang="zh-CN" altLang="en-US" b="0" i="0" dirty="0">
                <a:solidFill>
                  <a:srgbClr val="000000"/>
                </a:solidFill>
                <a:effectLst/>
                <a:latin typeface="Verdana" panose="020B0604030504040204" pitchFamily="34" charset="0"/>
              </a:rPr>
              <a:t>自从</a:t>
            </a:r>
            <a:r>
              <a:rPr lang="en-US" altLang="zh-CN" b="0" i="0" dirty="0">
                <a:solidFill>
                  <a:srgbClr val="000000"/>
                </a:solidFill>
                <a:effectLst/>
                <a:latin typeface="Verdana" panose="020B0604030504040204" pitchFamily="34" charset="0"/>
              </a:rPr>
              <a:t>1991 </a:t>
            </a:r>
            <a:r>
              <a:rPr lang="zh-CN" altLang="en-US" b="0" i="0" dirty="0">
                <a:solidFill>
                  <a:srgbClr val="000000"/>
                </a:solidFill>
                <a:effectLst/>
                <a:latin typeface="Verdana" panose="020B0604030504040204" pitchFamily="34" charset="0"/>
              </a:rPr>
              <a:t>年数据仓库之父</a:t>
            </a:r>
            <a:r>
              <a:rPr lang="en-US" altLang="zh-CN" b="0" i="0" dirty="0">
                <a:solidFill>
                  <a:srgbClr val="000000"/>
                </a:solidFill>
                <a:effectLst/>
                <a:latin typeface="Verdana" panose="020B0604030504040204" pitchFamily="34" charset="0"/>
              </a:rPr>
              <a:t>Bill </a:t>
            </a:r>
            <a:r>
              <a:rPr lang="en-US" altLang="zh-CN" b="0" i="0" dirty="0" err="1">
                <a:solidFill>
                  <a:srgbClr val="000000"/>
                </a:solidFill>
                <a:effectLst/>
                <a:latin typeface="Verdana" panose="020B0604030504040204" pitchFamily="34" charset="0"/>
              </a:rPr>
              <a:t>Inmon</a:t>
            </a:r>
            <a:r>
              <a:rPr lang="en-US" altLang="zh-CN" b="0" i="0" dirty="0">
                <a:solidFill>
                  <a:srgbClr val="000000"/>
                </a:solidFill>
                <a:effectLst/>
                <a:latin typeface="Verdana" panose="020B0604030504040204" pitchFamily="34" charset="0"/>
              </a:rPr>
              <a:t> </a:t>
            </a:r>
            <a:r>
              <a:rPr lang="zh-CN" altLang="en-US" b="0" i="0" dirty="0">
                <a:solidFill>
                  <a:srgbClr val="000000"/>
                </a:solidFill>
                <a:effectLst/>
                <a:latin typeface="Verdana" panose="020B0604030504040204" pitchFamily="34" charset="0"/>
              </a:rPr>
              <a:t>提出了数据仓库概念以来，数据仓库已从早期的探索走向实用阶段，进入了一个快速发展阶段。在此期间，全球经济急速发展，激烈的竞争、企业间频繁的兼并重组，使企业对信息的需求大大加剧，这是数据仓库发展的根本原因。当越来越多的企业开始重视数据资产的价值时，数据仓库也就成为必然的选择。</a:t>
            </a:r>
            <a:br>
              <a:rPr lang="zh-CN" altLang="en-US" dirty="0"/>
            </a:br>
            <a:r>
              <a:rPr lang="zh-CN" altLang="en-US" b="0" i="0" dirty="0">
                <a:solidFill>
                  <a:srgbClr val="000000"/>
                </a:solidFill>
                <a:effectLst/>
                <a:latin typeface="Verdana" panose="020B0604030504040204" pitchFamily="34" charset="0"/>
              </a:rPr>
              <a:t>     目前企业面对经济增长减缓和竞争日益激烈的双重压力，为继续保持经济的高速稳定增长，大量的企业面临着减员增效、股份制改造等各种变革，准确、全面的信息是企业变革制胜的法宝。随着经营策略从以产品为中心转变为以顾客为中心，数据的潜在价值正在得到越来越多的关注，企业已经认识到充分地利用信息是应对挑战的关键，数据仓库正成为</a:t>
            </a:r>
            <a:r>
              <a:rPr lang="en-US" altLang="zh-CN" b="0" i="0" dirty="0">
                <a:solidFill>
                  <a:srgbClr val="000000"/>
                </a:solidFill>
                <a:effectLst/>
                <a:latin typeface="Verdana" panose="020B0604030504040204" pitchFamily="34" charset="0"/>
              </a:rPr>
              <a:t>IT </a:t>
            </a:r>
            <a:r>
              <a:rPr lang="zh-CN" altLang="en-US" b="0" i="0" dirty="0">
                <a:solidFill>
                  <a:srgbClr val="000000"/>
                </a:solidFill>
                <a:effectLst/>
                <a:latin typeface="Verdana" panose="020B0604030504040204" pitchFamily="34" charset="0"/>
              </a:rPr>
              <a:t>领域中被关注的热点技术。</a:t>
            </a:r>
            <a:br>
              <a:rPr lang="zh-CN" altLang="en-US" dirty="0"/>
            </a:br>
            <a:r>
              <a:rPr lang="zh-CN" altLang="en-US" b="0" i="0" dirty="0">
                <a:solidFill>
                  <a:srgbClr val="000000"/>
                </a:solidFill>
                <a:effectLst/>
                <a:latin typeface="Verdana" panose="020B0604030504040204" pitchFamily="34" charset="0"/>
              </a:rPr>
              <a:t>    信息技术的广泛应用使企业的运营更加高效、灵活，但同时也带来了“数据爆炸”的问题，许多遗留下来的历史数据被束之高阁</a:t>
            </a:r>
            <a:r>
              <a:rPr lang="zh-CN" altLang="en-US" b="0" i="0" u="sng" dirty="0">
                <a:solidFill>
                  <a:srgbClr val="000000"/>
                </a:solidFill>
                <a:effectLst/>
                <a:latin typeface="Verdana" panose="020B0604030504040204" pitchFamily="34" charset="0"/>
              </a:rPr>
              <a:t>，</a:t>
            </a:r>
            <a:r>
              <a:rPr lang="zh-CN" altLang="en-US" b="0" i="0" u="sng" dirty="0">
                <a:solidFill>
                  <a:srgbClr val="FF0000"/>
                </a:solidFill>
                <a:effectLst/>
                <a:latin typeface="Verdana" panose="020B0604030504040204" pitchFamily="34" charset="0"/>
              </a:rPr>
              <a:t>人们面对浩如烟海的数据显得手足无措，如何有效地组织和存储数据，把其内部隐藏的信息转化为商业价值，为企业效益提供服务成为决策者们迫切关心的问题。数据仓库作为高效集成、管理数据的技术，为各级决策者洞察企业的经营管理状况，及时发现问题，为提高决策水平提供了基础。</a:t>
            </a:r>
            <a:r>
              <a:rPr lang="zh-CN" altLang="en-US" b="0" i="0" dirty="0">
                <a:solidFill>
                  <a:srgbClr val="000000"/>
                </a:solidFill>
                <a:effectLst/>
                <a:latin typeface="Verdana" panose="020B0604030504040204" pitchFamily="34" charset="0"/>
              </a:rPr>
              <a:t>目前数据仓库逐渐被越来越多的企业应用。</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15</a:t>
            </a:fld>
            <a:endParaRPr lang="zh-CN" altLang="en-US"/>
          </a:p>
        </p:txBody>
      </p:sp>
    </p:spTree>
    <p:extLst>
      <p:ext uri="{BB962C8B-B14F-4D97-AF65-F5344CB8AC3E}">
        <p14:creationId xmlns:p14="http://schemas.microsoft.com/office/powerpoint/2010/main" val="24664529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要把不同数据库的数据合并起来，需要非常复杂的手动操作来解决数据库之间的不一致性</a:t>
            </a:r>
            <a:endParaRPr lang="en-US" altLang="zh-CN" dirty="0"/>
          </a:p>
          <a:p>
            <a:endParaRPr lang="en-US" altLang="zh-CN" dirty="0"/>
          </a:p>
          <a:p>
            <a:r>
              <a:rPr lang="en-US" altLang="zh-CN" b="0" i="0" dirty="0">
                <a:solidFill>
                  <a:srgbClr val="121212"/>
                </a:solidFill>
                <a:effectLst/>
                <a:latin typeface="-apple-system"/>
              </a:rPr>
              <a:t>ETL</a:t>
            </a:r>
            <a:r>
              <a:rPr lang="zh-CN" altLang="en-US" b="0" i="0" dirty="0">
                <a:solidFill>
                  <a:srgbClr val="121212"/>
                </a:solidFill>
                <a:effectLst/>
                <a:latin typeface="-apple-system"/>
              </a:rPr>
              <a:t>是三种数据库功能提取，转换和加载的缩写。这三个功能组合在一起成为一个工具，可以将它们从一个数据库放置到另一个数据库。</a:t>
            </a:r>
            <a:endParaRPr lang="en-US" altLang="zh-CN" b="0" i="0" dirty="0">
              <a:solidFill>
                <a:srgbClr val="121212"/>
              </a:solidFill>
              <a:effectLst/>
              <a:latin typeface="-apple-system"/>
            </a:endParaRPr>
          </a:p>
          <a:p>
            <a:endParaRPr lang="en-US" altLang="zh-CN" b="0" i="0" dirty="0">
              <a:solidFill>
                <a:srgbClr val="121212"/>
              </a:solidFill>
              <a:effectLst/>
              <a:latin typeface="-apple-system"/>
            </a:endParaRPr>
          </a:p>
          <a:p>
            <a:pPr algn="l">
              <a:buFont typeface="Arial" panose="020B0604020202020204" pitchFamily="34" charset="0"/>
              <a:buChar char="•"/>
            </a:pPr>
            <a:r>
              <a:rPr lang="zh-CN" altLang="en-US" b="1" i="0" dirty="0">
                <a:solidFill>
                  <a:srgbClr val="121212"/>
                </a:solidFill>
                <a:effectLst/>
                <a:latin typeface="-apple-system"/>
              </a:rPr>
              <a:t>提取</a:t>
            </a:r>
            <a:endParaRPr lang="zh-CN" altLang="en-US" b="0" i="0" dirty="0">
              <a:solidFill>
                <a:srgbClr val="121212"/>
              </a:solidFill>
              <a:effectLst/>
              <a:latin typeface="-apple-system"/>
            </a:endParaRPr>
          </a:p>
          <a:p>
            <a:pPr algn="l"/>
            <a:r>
              <a:rPr lang="zh-CN" altLang="en-US" b="0" i="0" dirty="0">
                <a:solidFill>
                  <a:srgbClr val="121212"/>
                </a:solidFill>
                <a:effectLst/>
                <a:latin typeface="-apple-system"/>
              </a:rPr>
              <a:t>这是从数据库读取数据的过程。</a:t>
            </a:r>
          </a:p>
          <a:p>
            <a:pPr algn="l">
              <a:buFont typeface="Arial" panose="020B0604020202020204" pitchFamily="34" charset="0"/>
              <a:buChar char="•"/>
            </a:pPr>
            <a:r>
              <a:rPr lang="zh-CN" altLang="en-US" b="1" i="0" dirty="0">
                <a:solidFill>
                  <a:srgbClr val="121212"/>
                </a:solidFill>
                <a:effectLst/>
                <a:latin typeface="-apple-system"/>
              </a:rPr>
              <a:t>转变</a:t>
            </a:r>
            <a:endParaRPr lang="zh-CN" altLang="en-US" b="0" i="0" dirty="0">
              <a:solidFill>
                <a:srgbClr val="121212"/>
              </a:solidFill>
              <a:effectLst/>
              <a:latin typeface="-apple-system"/>
            </a:endParaRPr>
          </a:p>
          <a:p>
            <a:pPr algn="l"/>
            <a:r>
              <a:rPr lang="zh-CN" altLang="en-US" b="0" i="0" dirty="0">
                <a:solidFill>
                  <a:srgbClr val="121212"/>
                </a:solidFill>
                <a:effectLst/>
                <a:latin typeface="-apple-system"/>
              </a:rPr>
              <a:t>这是将提取的数据转换为所需格式，以便可以将其放入另一个数据库的过程。</a:t>
            </a:r>
          </a:p>
          <a:p>
            <a:pPr algn="l">
              <a:buFont typeface="Arial" panose="020B0604020202020204" pitchFamily="34" charset="0"/>
              <a:buChar char="•"/>
            </a:pPr>
            <a:r>
              <a:rPr lang="zh-CN" altLang="en-US" b="1" i="0" dirty="0">
                <a:solidFill>
                  <a:srgbClr val="121212"/>
                </a:solidFill>
                <a:effectLst/>
                <a:latin typeface="-apple-system"/>
              </a:rPr>
              <a:t>加载</a:t>
            </a:r>
            <a:endParaRPr lang="zh-CN" altLang="en-US" b="0" i="0" dirty="0">
              <a:solidFill>
                <a:srgbClr val="121212"/>
              </a:solidFill>
              <a:effectLst/>
              <a:latin typeface="-apple-system"/>
            </a:endParaRPr>
          </a:p>
          <a:p>
            <a:pPr algn="l"/>
            <a:r>
              <a:rPr lang="zh-CN" altLang="en-US" b="0" i="0" dirty="0">
                <a:solidFill>
                  <a:srgbClr val="121212"/>
                </a:solidFill>
                <a:effectLst/>
                <a:latin typeface="-apple-system"/>
              </a:rPr>
              <a:t>这是将数据写入目标数据库的过程</a:t>
            </a:r>
          </a:p>
          <a:p>
            <a:endParaRPr lang="en-US" altLang="zh-CN" b="0" i="0" dirty="0">
              <a:solidFill>
                <a:srgbClr val="121212"/>
              </a:solidFill>
              <a:effectLst/>
              <a:latin typeface="-apple-system"/>
            </a:endParaRPr>
          </a:p>
          <a:p>
            <a:r>
              <a:rPr lang="en-US" altLang="zh-CN" b="0" i="0" dirty="0">
                <a:solidFill>
                  <a:srgbClr val="121212"/>
                </a:solidFill>
                <a:effectLst/>
                <a:latin typeface="-apple-system"/>
              </a:rPr>
              <a:t>OLAP</a:t>
            </a:r>
            <a:r>
              <a:rPr lang="zh-CN" altLang="en-US" b="0" i="0" dirty="0">
                <a:solidFill>
                  <a:srgbClr val="121212"/>
                </a:solidFill>
                <a:effectLst/>
                <a:latin typeface="-apple-system"/>
              </a:rPr>
              <a:t>：通常侧重于生成历史数据的摘要，并涉及聚合来自多个来源的数据。操作本质上允许用户对仓库中的数据进行切片、切块和透视，并获得这些数据的不同视图。</a:t>
            </a:r>
            <a:endParaRPr lang="en-US" altLang="zh-CN" b="0" i="0" dirty="0">
              <a:solidFill>
                <a:srgbClr val="121212"/>
              </a:solidFill>
              <a:effectLst/>
              <a:latin typeface="-apple-system"/>
            </a:endParaRPr>
          </a:p>
          <a:p>
            <a:endParaRPr lang="en-US" altLang="zh-CN" b="0" i="0" dirty="0">
              <a:solidFill>
                <a:srgbClr val="121212"/>
              </a:solidFill>
              <a:effectLst/>
              <a:latin typeface="-apple-system"/>
            </a:endParaRPr>
          </a:p>
          <a:p>
            <a:pPr algn="l"/>
            <a:r>
              <a:rPr lang="zh-CN" altLang="en-US" b="0" i="0" dirty="0">
                <a:solidFill>
                  <a:srgbClr val="121212"/>
                </a:solidFill>
                <a:effectLst/>
                <a:latin typeface="-apple-system"/>
              </a:rPr>
              <a:t>在此过程中，使用三个运算符（向下钻取，合并以及切片和切块）对多维数据进行分析。</a:t>
            </a:r>
          </a:p>
          <a:p>
            <a:pPr algn="l">
              <a:buFont typeface="Arial" panose="020B0604020202020204" pitchFamily="34" charset="0"/>
              <a:buChar char="•"/>
            </a:pPr>
            <a:r>
              <a:rPr lang="zh-CN" altLang="en-US" b="1" i="0" dirty="0">
                <a:solidFill>
                  <a:srgbClr val="121212"/>
                </a:solidFill>
                <a:effectLst/>
                <a:latin typeface="-apple-system"/>
              </a:rPr>
              <a:t>向下钻取</a:t>
            </a:r>
            <a:r>
              <a:rPr lang="zh-CN" altLang="en-US" b="0" i="0" dirty="0">
                <a:solidFill>
                  <a:srgbClr val="121212"/>
                </a:solidFill>
                <a:effectLst/>
                <a:latin typeface="-apple-system"/>
              </a:rPr>
              <a:t>是提供给用户查看底层详细信息的功能</a:t>
            </a:r>
          </a:p>
          <a:p>
            <a:pPr algn="l">
              <a:buFont typeface="Arial" panose="020B0604020202020204" pitchFamily="34" charset="0"/>
              <a:buChar char="•"/>
            </a:pPr>
            <a:r>
              <a:rPr lang="zh-CN" altLang="en-US" b="1" i="0" dirty="0">
                <a:solidFill>
                  <a:srgbClr val="121212"/>
                </a:solidFill>
                <a:effectLst/>
                <a:latin typeface="-apple-system"/>
              </a:rPr>
              <a:t>合并</a:t>
            </a:r>
            <a:r>
              <a:rPr lang="zh-CN" altLang="en-US" b="0" i="0" dirty="0">
                <a:solidFill>
                  <a:srgbClr val="121212"/>
                </a:solidFill>
                <a:effectLst/>
                <a:latin typeface="-apple-system"/>
              </a:rPr>
              <a:t>是可用的汇总</a:t>
            </a:r>
          </a:p>
          <a:p>
            <a:pPr algn="l">
              <a:buFont typeface="Arial" panose="020B0604020202020204" pitchFamily="34" charset="0"/>
              <a:buChar char="•"/>
            </a:pPr>
            <a:r>
              <a:rPr lang="zh-CN" altLang="en-US" b="1" i="0" dirty="0">
                <a:solidFill>
                  <a:srgbClr val="121212"/>
                </a:solidFill>
                <a:effectLst/>
                <a:latin typeface="-apple-system"/>
              </a:rPr>
              <a:t>切片和切块</a:t>
            </a:r>
            <a:r>
              <a:rPr lang="zh-CN" altLang="en-US" b="0" i="0" dirty="0">
                <a:solidFill>
                  <a:srgbClr val="121212"/>
                </a:solidFill>
                <a:effectLst/>
                <a:latin typeface="-apple-system"/>
              </a:rPr>
              <a:t>是为用户提供的选择子集并从各种上下文中查看它们的功能</a:t>
            </a:r>
          </a:p>
          <a:p>
            <a:br>
              <a:rPr lang="zh-CN" altLang="en-US" dirty="0"/>
            </a:br>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16</a:t>
            </a:fld>
            <a:endParaRPr lang="zh-CN" altLang="en-US"/>
          </a:p>
        </p:txBody>
      </p:sp>
    </p:spTree>
    <p:extLst>
      <p:ext uri="{BB962C8B-B14F-4D97-AF65-F5344CB8AC3E}">
        <p14:creationId xmlns:p14="http://schemas.microsoft.com/office/powerpoint/2010/main" val="36631533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333333"/>
                </a:solidFill>
                <a:effectLst/>
                <a:latin typeface="Helvetica Neue"/>
              </a:rPr>
              <a:t>联机分析处理往往根据用户分析的主题进行应用分割，例如：销售分析、市场推广分析、客户利润率分析等等，每一个分析的主题形成一个</a:t>
            </a:r>
            <a:r>
              <a:rPr lang="en-US" altLang="zh-CN" b="0" i="0" dirty="0">
                <a:solidFill>
                  <a:srgbClr val="333333"/>
                </a:solidFill>
                <a:effectLst/>
                <a:latin typeface="Helvetica Neue"/>
              </a:rPr>
              <a:t>OLAP</a:t>
            </a:r>
            <a:r>
              <a:rPr lang="zh-CN" altLang="en-US" b="0" i="0" dirty="0">
                <a:solidFill>
                  <a:srgbClr val="333333"/>
                </a:solidFill>
                <a:effectLst/>
                <a:latin typeface="Helvetica Neue"/>
              </a:rPr>
              <a:t>应用，而所有的</a:t>
            </a:r>
            <a:r>
              <a:rPr lang="en-US" altLang="zh-CN" b="0" i="0" dirty="0">
                <a:solidFill>
                  <a:srgbClr val="333333"/>
                </a:solidFill>
                <a:effectLst/>
                <a:latin typeface="Helvetica Neue"/>
              </a:rPr>
              <a:t>OLAP</a:t>
            </a:r>
            <a:r>
              <a:rPr lang="zh-CN" altLang="en-US" b="0" i="0" dirty="0">
                <a:solidFill>
                  <a:srgbClr val="333333"/>
                </a:solidFill>
                <a:effectLst/>
                <a:latin typeface="Helvetica Neue"/>
              </a:rPr>
              <a:t>应用实际上只是数据仓库系统的一部分。</a:t>
            </a:r>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17</a:t>
            </a:fld>
            <a:endParaRPr lang="zh-CN" altLang="en-US"/>
          </a:p>
        </p:txBody>
      </p:sp>
    </p:spTree>
    <p:extLst>
      <p:ext uri="{BB962C8B-B14F-4D97-AF65-F5344CB8AC3E}">
        <p14:creationId xmlns:p14="http://schemas.microsoft.com/office/powerpoint/2010/main" val="6540189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数据仓库中的一些旧数据和不太常用的数据移动到</a:t>
            </a:r>
            <a:r>
              <a:rPr lang="en-US" altLang="zh-CN" dirty="0"/>
              <a:t>Hadoop</a:t>
            </a:r>
            <a:r>
              <a:rPr lang="zh-CN" altLang="en-US" dirty="0"/>
              <a:t>集群中进行存储。</a:t>
            </a:r>
          </a:p>
        </p:txBody>
      </p:sp>
      <p:sp>
        <p:nvSpPr>
          <p:cNvPr id="4" name="灯片编号占位符 3"/>
          <p:cNvSpPr>
            <a:spLocks noGrp="1"/>
          </p:cNvSpPr>
          <p:nvPr>
            <p:ph type="sldNum" sz="quarter" idx="10"/>
          </p:nvPr>
        </p:nvSpPr>
        <p:spPr/>
        <p:txBody>
          <a:bodyPr/>
          <a:lstStyle/>
          <a:p>
            <a:fld id="{F71CCA86-EDB4-4A8E-81D1-FD3C4825D266}" type="slidenum">
              <a:rPr lang="zh-CN" altLang="en-US" smtClean="0"/>
              <a:t>18</a:t>
            </a:fld>
            <a:endParaRPr lang="zh-CN" altLang="en-US"/>
          </a:p>
        </p:txBody>
      </p:sp>
    </p:spTree>
    <p:extLst>
      <p:ext uri="{BB962C8B-B14F-4D97-AF65-F5344CB8AC3E}">
        <p14:creationId xmlns:p14="http://schemas.microsoft.com/office/powerpoint/2010/main" val="31772652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i="0" dirty="0">
                <a:solidFill>
                  <a:srgbClr val="333333"/>
                </a:solidFill>
                <a:effectLst/>
                <a:latin typeface="Helvetica Neue"/>
              </a:rPr>
              <a:t>Hadoop</a:t>
            </a:r>
            <a:r>
              <a:rPr lang="zh-CN" altLang="en-US" b="0" i="0" dirty="0">
                <a:solidFill>
                  <a:srgbClr val="333333"/>
                </a:solidFill>
                <a:effectLst/>
                <a:latin typeface="Helvetica Neue"/>
              </a:rPr>
              <a:t>是一个由</a:t>
            </a:r>
            <a:r>
              <a:rPr lang="en-US" altLang="zh-CN" b="0" i="0" dirty="0">
                <a:solidFill>
                  <a:srgbClr val="333333"/>
                </a:solidFill>
                <a:effectLst/>
                <a:latin typeface="Helvetica Neue"/>
              </a:rPr>
              <a:t>Apache</a:t>
            </a:r>
            <a:r>
              <a:rPr lang="zh-CN" altLang="en-US" b="0" i="0" dirty="0">
                <a:solidFill>
                  <a:srgbClr val="333333"/>
                </a:solidFill>
                <a:effectLst/>
                <a:latin typeface="Helvetica Neue"/>
              </a:rPr>
              <a:t>基金会所开发的</a:t>
            </a:r>
            <a:r>
              <a:rPr lang="zh-CN" altLang="en-US" b="0" i="0" u="none" strike="noStrike" dirty="0">
                <a:solidFill>
                  <a:srgbClr val="136EC2"/>
                </a:solidFill>
                <a:effectLst/>
                <a:latin typeface="Helvetica Neue"/>
                <a:hlinkClick r:id="rId3"/>
              </a:rPr>
              <a:t>分布式系统</a:t>
            </a:r>
            <a:r>
              <a:rPr lang="zh-CN" altLang="en-US" b="0" i="0" dirty="0">
                <a:solidFill>
                  <a:srgbClr val="333333"/>
                </a:solidFill>
                <a:effectLst/>
                <a:latin typeface="Helvetica Neue"/>
              </a:rPr>
              <a:t>基础架构。用户可以在不了解分布式底层细节的情况下，开发分布式程序。充分利用集群的威力进行高速运算和存储。</a:t>
            </a:r>
            <a:r>
              <a:rPr lang="en-US" altLang="zh-CN" b="0" i="0" dirty="0">
                <a:solidFill>
                  <a:srgbClr val="333333"/>
                </a:solidFill>
                <a:effectLst/>
                <a:latin typeface="Helvetica Neue"/>
              </a:rPr>
              <a:t>Hadoop</a:t>
            </a:r>
            <a:r>
              <a:rPr lang="zh-CN" altLang="en-US" b="0" i="0" dirty="0">
                <a:solidFill>
                  <a:srgbClr val="333333"/>
                </a:solidFill>
                <a:effectLst/>
                <a:latin typeface="Helvetica Neue"/>
              </a:rPr>
              <a:t>实现了一个</a:t>
            </a:r>
            <a:r>
              <a:rPr lang="zh-CN" altLang="en-US" b="0" i="0" u="none" strike="noStrike" dirty="0">
                <a:solidFill>
                  <a:srgbClr val="136EC2"/>
                </a:solidFill>
                <a:effectLst/>
                <a:latin typeface="Helvetica Neue"/>
                <a:hlinkClick r:id="rId4"/>
              </a:rPr>
              <a:t>分布式文件系统</a:t>
            </a:r>
            <a:r>
              <a:rPr lang="zh-CN" altLang="en-US" b="0" i="0" dirty="0">
                <a:solidFill>
                  <a:srgbClr val="333333"/>
                </a:solidFill>
                <a:effectLst/>
                <a:latin typeface="Helvetica Neue"/>
              </a:rPr>
              <a:t>（ </a:t>
            </a:r>
            <a:r>
              <a:rPr lang="en-US" altLang="zh-CN" b="0" i="0" dirty="0">
                <a:solidFill>
                  <a:srgbClr val="333333"/>
                </a:solidFill>
                <a:effectLst/>
                <a:latin typeface="Helvetica Neue"/>
              </a:rPr>
              <a:t>Distributed File System</a:t>
            </a:r>
            <a:r>
              <a:rPr lang="zh-CN" altLang="en-US" b="0" i="0" dirty="0">
                <a:solidFill>
                  <a:srgbClr val="333333"/>
                </a:solidFill>
                <a:effectLst/>
                <a:latin typeface="Helvetica Neue"/>
              </a:rPr>
              <a:t>），其中一个组件是</a:t>
            </a:r>
            <a:r>
              <a:rPr lang="en-US" altLang="zh-CN" b="0" i="0" dirty="0">
                <a:solidFill>
                  <a:srgbClr val="333333"/>
                </a:solidFill>
                <a:effectLst/>
                <a:latin typeface="Helvetica Neue"/>
              </a:rPr>
              <a:t>HDFS</a:t>
            </a:r>
            <a:r>
              <a:rPr lang="zh-CN" altLang="en-US" b="0" i="0" dirty="0">
                <a:solidFill>
                  <a:srgbClr val="333333"/>
                </a:solidFill>
                <a:effectLst/>
                <a:latin typeface="Helvetica Neue"/>
              </a:rPr>
              <a:t>（</a:t>
            </a:r>
            <a:r>
              <a:rPr lang="en-US" altLang="zh-CN" b="0" i="0" dirty="0">
                <a:solidFill>
                  <a:srgbClr val="333333"/>
                </a:solidFill>
                <a:effectLst/>
                <a:latin typeface="Helvetica Neue"/>
              </a:rPr>
              <a:t>Hadoop Distributed File System</a:t>
            </a:r>
            <a:r>
              <a:rPr lang="zh-CN" altLang="en-US" b="0" i="0" dirty="0">
                <a:solidFill>
                  <a:srgbClr val="333333"/>
                </a:solidFill>
                <a:effectLst/>
                <a:latin typeface="Helvetica Neue"/>
              </a:rPr>
              <a:t>）。</a:t>
            </a:r>
            <a:r>
              <a:rPr lang="en-US" altLang="zh-CN" b="0" i="0" dirty="0">
                <a:solidFill>
                  <a:srgbClr val="333333"/>
                </a:solidFill>
                <a:effectLst/>
                <a:latin typeface="Helvetica Neue"/>
              </a:rPr>
              <a:t>HDFS</a:t>
            </a:r>
            <a:r>
              <a:rPr lang="zh-CN" altLang="en-US" b="0" i="0" dirty="0">
                <a:solidFill>
                  <a:srgbClr val="333333"/>
                </a:solidFill>
                <a:effectLst/>
                <a:latin typeface="Helvetica Neue"/>
              </a:rPr>
              <a:t>有高</a:t>
            </a:r>
            <a:r>
              <a:rPr lang="zh-CN" altLang="en-US" b="0" i="0" u="none" strike="noStrike" dirty="0">
                <a:solidFill>
                  <a:srgbClr val="136EC2"/>
                </a:solidFill>
                <a:effectLst/>
                <a:latin typeface="Helvetica Neue"/>
                <a:hlinkClick r:id="rId5"/>
              </a:rPr>
              <a:t>容错性</a:t>
            </a:r>
            <a:r>
              <a:rPr lang="zh-CN" altLang="en-US" b="0" i="0" dirty="0">
                <a:solidFill>
                  <a:srgbClr val="333333"/>
                </a:solidFill>
                <a:effectLst/>
                <a:latin typeface="Helvetica Neue"/>
              </a:rPr>
              <a:t>的特点，并且设计用来部署在低廉的（</a:t>
            </a:r>
            <a:r>
              <a:rPr lang="en-US" altLang="zh-CN" b="0" i="0" dirty="0">
                <a:solidFill>
                  <a:srgbClr val="333333"/>
                </a:solidFill>
                <a:effectLst/>
                <a:latin typeface="Helvetica Neue"/>
              </a:rPr>
              <a:t>low-cost</a:t>
            </a:r>
            <a:r>
              <a:rPr lang="zh-CN" altLang="en-US" b="0" i="0" dirty="0">
                <a:solidFill>
                  <a:srgbClr val="333333"/>
                </a:solidFill>
                <a:effectLst/>
                <a:latin typeface="Helvetica Neue"/>
              </a:rPr>
              <a:t>）硬件上；而且它提供高吞吐量（</a:t>
            </a:r>
            <a:r>
              <a:rPr lang="en-US" altLang="zh-CN" b="0" i="0" dirty="0">
                <a:solidFill>
                  <a:srgbClr val="333333"/>
                </a:solidFill>
                <a:effectLst/>
                <a:latin typeface="Helvetica Neue"/>
              </a:rPr>
              <a:t>high throughput</a:t>
            </a:r>
            <a:r>
              <a:rPr lang="zh-CN" altLang="en-US" b="0" i="0" dirty="0">
                <a:solidFill>
                  <a:srgbClr val="333333"/>
                </a:solidFill>
                <a:effectLst/>
                <a:latin typeface="Helvetica Neue"/>
              </a:rPr>
              <a:t>）来访问</a:t>
            </a:r>
            <a:r>
              <a:rPr lang="zh-CN" altLang="en-US" b="0" i="0" u="none" strike="noStrike" dirty="0">
                <a:solidFill>
                  <a:srgbClr val="136EC2"/>
                </a:solidFill>
                <a:effectLst/>
                <a:latin typeface="Helvetica Neue"/>
                <a:hlinkClick r:id="rId6"/>
              </a:rPr>
              <a:t>应用程序</a:t>
            </a:r>
            <a:r>
              <a:rPr lang="zh-CN" altLang="en-US" b="0" i="0" dirty="0">
                <a:solidFill>
                  <a:srgbClr val="333333"/>
                </a:solidFill>
                <a:effectLst/>
                <a:latin typeface="Helvetica Neue"/>
              </a:rPr>
              <a:t>的数据，适合那些有着超大数据集（</a:t>
            </a:r>
            <a:r>
              <a:rPr lang="en-US" altLang="zh-CN" b="0" i="0" dirty="0">
                <a:solidFill>
                  <a:srgbClr val="333333"/>
                </a:solidFill>
                <a:effectLst/>
                <a:latin typeface="Helvetica Neue"/>
              </a:rPr>
              <a:t>large data set</a:t>
            </a:r>
            <a:r>
              <a:rPr lang="zh-CN" altLang="en-US" b="0" i="0" dirty="0">
                <a:solidFill>
                  <a:srgbClr val="333333"/>
                </a:solidFill>
                <a:effectLst/>
                <a:latin typeface="Helvetica Neue"/>
              </a:rPr>
              <a:t>）的应用程序。</a:t>
            </a:r>
            <a:r>
              <a:rPr lang="en-US" altLang="zh-CN" b="0" i="0" dirty="0">
                <a:solidFill>
                  <a:srgbClr val="333333"/>
                </a:solidFill>
                <a:effectLst/>
                <a:latin typeface="Helvetica Neue"/>
              </a:rPr>
              <a:t>HDFS</a:t>
            </a:r>
            <a:r>
              <a:rPr lang="zh-CN" altLang="en-US" b="0" i="0" dirty="0">
                <a:solidFill>
                  <a:srgbClr val="333333"/>
                </a:solidFill>
                <a:effectLst/>
                <a:latin typeface="Helvetica Neue"/>
              </a:rPr>
              <a:t>放宽了（</a:t>
            </a:r>
            <a:r>
              <a:rPr lang="en-US" altLang="zh-CN" b="0" i="0" dirty="0">
                <a:solidFill>
                  <a:srgbClr val="333333"/>
                </a:solidFill>
                <a:effectLst/>
                <a:latin typeface="Helvetica Neue"/>
              </a:rPr>
              <a:t>relax</a:t>
            </a:r>
            <a:r>
              <a:rPr lang="zh-CN" altLang="en-US" b="0" i="0" dirty="0">
                <a:solidFill>
                  <a:srgbClr val="333333"/>
                </a:solidFill>
                <a:effectLst/>
                <a:latin typeface="Helvetica Neue"/>
              </a:rPr>
              <a:t>）</a:t>
            </a:r>
            <a:r>
              <a:rPr lang="en-US" altLang="zh-CN" b="0" i="0" u="none" strike="noStrike" dirty="0">
                <a:solidFill>
                  <a:srgbClr val="136EC2"/>
                </a:solidFill>
                <a:effectLst/>
                <a:latin typeface="Helvetica Neue"/>
                <a:hlinkClick r:id="rId7"/>
              </a:rPr>
              <a:t>POSIX</a:t>
            </a:r>
            <a:r>
              <a:rPr lang="zh-CN" altLang="en-US" b="0" i="0" dirty="0">
                <a:solidFill>
                  <a:srgbClr val="333333"/>
                </a:solidFill>
                <a:effectLst/>
                <a:latin typeface="Helvetica Neue"/>
              </a:rPr>
              <a:t>的要求，可以以流的形式访问（</a:t>
            </a:r>
            <a:r>
              <a:rPr lang="en-US" altLang="zh-CN" b="0" i="0" dirty="0">
                <a:solidFill>
                  <a:srgbClr val="333333"/>
                </a:solidFill>
                <a:effectLst/>
                <a:latin typeface="Helvetica Neue"/>
              </a:rPr>
              <a:t>streaming access</a:t>
            </a:r>
            <a:r>
              <a:rPr lang="zh-CN" altLang="en-US" b="0" i="0" dirty="0">
                <a:solidFill>
                  <a:srgbClr val="333333"/>
                </a:solidFill>
                <a:effectLst/>
                <a:latin typeface="Helvetica Neue"/>
              </a:rPr>
              <a:t>）文件系统中的数据。</a:t>
            </a:r>
            <a:r>
              <a:rPr lang="en-US" altLang="zh-CN" b="0" i="0" dirty="0">
                <a:solidFill>
                  <a:srgbClr val="333333"/>
                </a:solidFill>
                <a:effectLst/>
                <a:latin typeface="Helvetica Neue"/>
              </a:rPr>
              <a:t>Hadoop</a:t>
            </a:r>
            <a:r>
              <a:rPr lang="zh-CN" altLang="en-US" b="0" i="0" dirty="0">
                <a:solidFill>
                  <a:srgbClr val="333333"/>
                </a:solidFill>
                <a:effectLst/>
                <a:latin typeface="Helvetica Neue"/>
              </a:rPr>
              <a:t>的框架最核心的设计就是：</a:t>
            </a:r>
            <a:r>
              <a:rPr lang="en-US" altLang="zh-CN" b="0" i="0" u="none" strike="noStrike" dirty="0">
                <a:solidFill>
                  <a:srgbClr val="136EC2"/>
                </a:solidFill>
                <a:effectLst/>
                <a:latin typeface="Helvetica Neue"/>
                <a:hlinkClick r:id="rId8"/>
              </a:rPr>
              <a:t>HDFS</a:t>
            </a:r>
            <a:r>
              <a:rPr lang="zh-CN" altLang="en-US" b="0" i="0" dirty="0">
                <a:solidFill>
                  <a:srgbClr val="333333"/>
                </a:solidFill>
                <a:effectLst/>
                <a:latin typeface="Helvetica Neue"/>
              </a:rPr>
              <a:t>和</a:t>
            </a:r>
            <a:r>
              <a:rPr lang="en-US" altLang="zh-CN" b="0" i="0" u="none" strike="noStrike" dirty="0">
                <a:solidFill>
                  <a:srgbClr val="136EC2"/>
                </a:solidFill>
                <a:effectLst/>
                <a:latin typeface="Helvetica Neue"/>
                <a:hlinkClick r:id="rId9"/>
              </a:rPr>
              <a:t>MapReduce</a:t>
            </a:r>
            <a:r>
              <a:rPr lang="zh-CN" altLang="en-US" b="0" i="0" dirty="0">
                <a:solidFill>
                  <a:srgbClr val="333333"/>
                </a:solidFill>
                <a:effectLst/>
                <a:latin typeface="Helvetica Neue"/>
              </a:rPr>
              <a:t>。</a:t>
            </a:r>
            <a:r>
              <a:rPr lang="en-US" altLang="zh-CN" b="0" i="0" dirty="0">
                <a:solidFill>
                  <a:srgbClr val="333333"/>
                </a:solidFill>
                <a:effectLst/>
                <a:latin typeface="Helvetica Neue"/>
              </a:rPr>
              <a:t>HDFS</a:t>
            </a:r>
            <a:r>
              <a:rPr lang="zh-CN" altLang="en-US" b="0" i="0" dirty="0">
                <a:solidFill>
                  <a:srgbClr val="333333"/>
                </a:solidFill>
                <a:effectLst/>
                <a:latin typeface="Helvetica Neue"/>
              </a:rPr>
              <a:t>为海量的数据提供了存储，而</a:t>
            </a:r>
            <a:r>
              <a:rPr lang="en-US" altLang="zh-CN" b="0" i="0" dirty="0">
                <a:solidFill>
                  <a:srgbClr val="333333"/>
                </a:solidFill>
                <a:effectLst/>
                <a:latin typeface="Helvetica Neue"/>
              </a:rPr>
              <a:t>MapReduce</a:t>
            </a:r>
            <a:r>
              <a:rPr lang="zh-CN" altLang="en-US" b="0" i="0" dirty="0">
                <a:solidFill>
                  <a:srgbClr val="333333"/>
                </a:solidFill>
                <a:effectLst/>
                <a:latin typeface="Helvetica Neue"/>
              </a:rPr>
              <a:t>则为海量的数据提供了计算</a:t>
            </a:r>
            <a:endParaRPr lang="en-US" altLang="zh-CN" b="0" i="0" dirty="0">
              <a:solidFill>
                <a:srgbClr val="333333"/>
              </a:solidFill>
              <a:effectLst/>
              <a:latin typeface="Helvetica Neue"/>
            </a:endParaRPr>
          </a:p>
          <a:p>
            <a:endParaRPr lang="en-US" altLang="zh-CN" dirty="0"/>
          </a:p>
          <a:p>
            <a:r>
              <a:rPr lang="en-US" altLang="zh-CN" dirty="0"/>
              <a:t>Hadoop</a:t>
            </a:r>
            <a:r>
              <a:rPr lang="zh-CN" altLang="en-US" dirty="0"/>
              <a:t>是由</a:t>
            </a:r>
            <a:r>
              <a:rPr lang="en-US" altLang="zh-CN" dirty="0"/>
              <a:t>Apache</a:t>
            </a:r>
            <a:r>
              <a:rPr lang="zh-CN" altLang="en-US" dirty="0"/>
              <a:t>软件基金会开发的一个开源框架，它是为处理大数据而设计的。</a:t>
            </a:r>
            <a:endParaRPr lang="en-US" altLang="zh-CN" dirty="0"/>
          </a:p>
          <a:p>
            <a:r>
              <a:rPr lang="en-US" altLang="zh-CN" dirty="0"/>
              <a:t>MapReduce</a:t>
            </a:r>
            <a:r>
              <a:rPr lang="zh-CN" altLang="en-US" dirty="0"/>
              <a:t>加快了对大型数据集的查询处理，并实现了拆分</a:t>
            </a:r>
            <a:r>
              <a:rPr lang="en-US" altLang="zh-CN" dirty="0"/>
              <a:t>-</a:t>
            </a:r>
            <a:r>
              <a:rPr lang="zh-CN" altLang="en-US" dirty="0"/>
              <a:t>应用</a:t>
            </a:r>
            <a:r>
              <a:rPr lang="en-US" altLang="zh-CN" dirty="0"/>
              <a:t>-</a:t>
            </a:r>
            <a:r>
              <a:rPr lang="zh-CN" altLang="en-US" dirty="0"/>
              <a:t>合并策略</a:t>
            </a:r>
          </a:p>
        </p:txBody>
      </p:sp>
      <p:sp>
        <p:nvSpPr>
          <p:cNvPr id="4" name="灯片编号占位符 3"/>
          <p:cNvSpPr>
            <a:spLocks noGrp="1"/>
          </p:cNvSpPr>
          <p:nvPr>
            <p:ph type="sldNum" sz="quarter" idx="10"/>
          </p:nvPr>
        </p:nvSpPr>
        <p:spPr/>
        <p:txBody>
          <a:bodyPr/>
          <a:lstStyle/>
          <a:p>
            <a:fld id="{F71CCA86-EDB4-4A8E-81D1-FD3C4825D266}" type="slidenum">
              <a:rPr lang="zh-CN" altLang="en-US" smtClean="0"/>
              <a:t>19</a:t>
            </a:fld>
            <a:endParaRPr lang="zh-CN" altLang="en-US"/>
          </a:p>
        </p:txBody>
      </p:sp>
    </p:spTree>
    <p:extLst>
      <p:ext uri="{BB962C8B-B14F-4D97-AF65-F5344CB8AC3E}">
        <p14:creationId xmlns:p14="http://schemas.microsoft.com/office/powerpoint/2010/main" val="37588183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2</a:t>
            </a:fld>
            <a:endParaRPr lang="zh-CN" altLang="en-US"/>
          </a:p>
        </p:txBody>
      </p:sp>
    </p:spTree>
    <p:extLst>
      <p:ext uri="{BB962C8B-B14F-4D97-AF65-F5344CB8AC3E}">
        <p14:creationId xmlns:p14="http://schemas.microsoft.com/office/powerpoint/2010/main" val="34466980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在执行其他数据分析时，数据分析的结果可以在每个部分之间共享。</a:t>
            </a:r>
            <a:endParaRPr lang="en-US" altLang="zh-CN" dirty="0"/>
          </a:p>
          <a:p>
            <a:r>
              <a:rPr lang="zh-CN" altLang="en-US" dirty="0"/>
              <a:t>据分析可以发生在数据层的每个部分中的数据上</a:t>
            </a:r>
          </a:p>
        </p:txBody>
      </p:sp>
      <p:sp>
        <p:nvSpPr>
          <p:cNvPr id="4" name="灯片编号占位符 3"/>
          <p:cNvSpPr>
            <a:spLocks noGrp="1"/>
          </p:cNvSpPr>
          <p:nvPr>
            <p:ph type="sldNum" sz="quarter" idx="10"/>
          </p:nvPr>
        </p:nvSpPr>
        <p:spPr/>
        <p:txBody>
          <a:bodyPr/>
          <a:lstStyle/>
          <a:p>
            <a:fld id="{F71CCA86-EDB4-4A8E-81D1-FD3C4825D266}" type="slidenum">
              <a:rPr lang="zh-CN" altLang="en-US" smtClean="0"/>
              <a:t>20</a:t>
            </a:fld>
            <a:endParaRPr lang="zh-CN" altLang="en-US"/>
          </a:p>
        </p:txBody>
      </p:sp>
    </p:spTree>
    <p:extLst>
      <p:ext uri="{BB962C8B-B14F-4D97-AF65-F5344CB8AC3E}">
        <p14:creationId xmlns:p14="http://schemas.microsoft.com/office/powerpoint/2010/main" val="30114222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传统的数据分析涉及到从不同的数据库中提取数据、整合数据、清洗数据、构造数据子集、构建模型</a:t>
            </a:r>
            <a:endParaRPr lang="en-US" altLang="zh-CN" dirty="0"/>
          </a:p>
          <a:p>
            <a:endParaRPr lang="en-US" altLang="zh-CN" dirty="0"/>
          </a:p>
          <a:p>
            <a:r>
              <a:rPr lang="en-US" altLang="zh-CN" dirty="0"/>
              <a:t>70-80</a:t>
            </a:r>
            <a:r>
              <a:rPr lang="zh-CN" altLang="en-US" dirty="0"/>
              <a:t>的时间： 提取准备数据</a:t>
            </a:r>
            <a:endParaRPr lang="en-US" altLang="zh-CN" dirty="0"/>
          </a:p>
          <a:p>
            <a:r>
              <a:rPr lang="en-US" altLang="zh-CN" dirty="0"/>
              <a:t>20-30</a:t>
            </a:r>
            <a:r>
              <a:rPr lang="zh-CN" altLang="en-US" dirty="0"/>
              <a:t>：模型</a:t>
            </a:r>
            <a:endParaRPr lang="en-US" altLang="zh-CN" dirty="0"/>
          </a:p>
          <a:p>
            <a:endParaRPr lang="en-US" altLang="zh-CN" dirty="0"/>
          </a:p>
          <a:p>
            <a:r>
              <a:rPr lang="en-US" altLang="zh-CN" dirty="0"/>
              <a:t>Scoring</a:t>
            </a:r>
            <a:r>
              <a:rPr lang="zh-CN" altLang="en-US" dirty="0"/>
              <a:t>的话</a:t>
            </a:r>
            <a:endParaRPr lang="en-US" altLang="zh-CN" dirty="0"/>
          </a:p>
          <a:p>
            <a:r>
              <a:rPr lang="en-US" altLang="zh-CN" dirty="0"/>
              <a:t>90</a:t>
            </a:r>
            <a:r>
              <a:rPr lang="zh-CN" altLang="en-US" dirty="0"/>
              <a:t>：测试和反馈</a:t>
            </a:r>
            <a:endParaRPr lang="en-US" altLang="zh-CN" dirty="0"/>
          </a:p>
          <a:p>
            <a:r>
              <a:rPr lang="en-US" altLang="zh-CN" dirty="0"/>
              <a:t>10</a:t>
            </a:r>
            <a:r>
              <a:rPr lang="zh-CN" altLang="en-US" dirty="0"/>
              <a:t>：真实的打分</a:t>
            </a:r>
            <a:endParaRPr lang="en-US" altLang="zh-CN" dirty="0"/>
          </a:p>
          <a:p>
            <a:endParaRPr lang="en-US" altLang="zh-CN" dirty="0"/>
          </a:p>
          <a:p>
            <a:r>
              <a:rPr lang="zh-CN" altLang="en-US" dirty="0"/>
              <a:t>时间浪费，下面来讲现在</a:t>
            </a:r>
            <a:r>
              <a:rPr lang="en-US" altLang="zh-CN" dirty="0"/>
              <a:t>ml</a:t>
            </a:r>
            <a:r>
              <a:rPr lang="zh-CN" altLang="en-US" dirty="0"/>
              <a:t>嵌入到现代数据库，在</a:t>
            </a:r>
            <a:r>
              <a:rPr lang="en-US" altLang="zh-CN" dirty="0" err="1"/>
              <a:t>hodoop</a:t>
            </a:r>
            <a:r>
              <a:rPr lang="zh-CN" altLang="en-US" dirty="0"/>
              <a:t>大世界中，如何进行数据存储和计算</a:t>
            </a:r>
          </a:p>
        </p:txBody>
      </p:sp>
      <p:sp>
        <p:nvSpPr>
          <p:cNvPr id="4" name="灯片编号占位符 3"/>
          <p:cNvSpPr>
            <a:spLocks noGrp="1"/>
          </p:cNvSpPr>
          <p:nvPr>
            <p:ph type="sldNum" sz="quarter" idx="10"/>
          </p:nvPr>
        </p:nvSpPr>
        <p:spPr/>
        <p:txBody>
          <a:bodyPr/>
          <a:lstStyle/>
          <a:p>
            <a:fld id="{F71CCA86-EDB4-4A8E-81D1-FD3C4825D266}" type="slidenum">
              <a:rPr lang="zh-CN" altLang="en-US" smtClean="0"/>
              <a:t>21</a:t>
            </a:fld>
            <a:endParaRPr lang="zh-CN" altLang="en-US"/>
          </a:p>
        </p:txBody>
      </p:sp>
    </p:spTree>
    <p:extLst>
      <p:ext uri="{BB962C8B-B14F-4D97-AF65-F5344CB8AC3E}">
        <p14:creationId xmlns:p14="http://schemas.microsoft.com/office/powerpoint/2010/main" val="13833854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algn="l"/>
            <a:r>
              <a:rPr lang="zh-CN" altLang="en-US" b="0" i="0" dirty="0">
                <a:solidFill>
                  <a:srgbClr val="333333"/>
                </a:solidFill>
                <a:effectLst/>
                <a:latin typeface="Helvetica Neue"/>
              </a:rPr>
              <a:t>传统数据库是</a:t>
            </a:r>
            <a:r>
              <a:rPr lang="zh-CN" altLang="en-US" b="0" i="0" u="none" strike="noStrike" dirty="0">
                <a:solidFill>
                  <a:srgbClr val="136EC2"/>
                </a:solidFill>
                <a:effectLst/>
                <a:latin typeface="Helvetica Neue"/>
                <a:hlinkClick r:id="rId3"/>
              </a:rPr>
              <a:t>关系型数据库</a:t>
            </a:r>
            <a:r>
              <a:rPr lang="en-US" altLang="zh-CN" b="0" i="0" u="none" strike="noStrike" dirty="0">
                <a:solidFill>
                  <a:srgbClr val="136EC2"/>
                </a:solidFill>
                <a:effectLst/>
                <a:latin typeface="Helvetica Neue"/>
              </a:rPr>
              <a:t>MYSQL\ORACLE\</a:t>
            </a:r>
            <a:r>
              <a:rPr lang="en-US" altLang="zh-CN" b="0" i="0" u="none" strike="noStrike" dirty="0" err="1">
                <a:solidFill>
                  <a:srgbClr val="136EC2"/>
                </a:solidFill>
                <a:effectLst/>
                <a:latin typeface="Helvetica Neue"/>
              </a:rPr>
              <a:t>sql</a:t>
            </a:r>
            <a:r>
              <a:rPr lang="en-US" altLang="zh-CN" b="0" i="0" u="none" strike="noStrike" dirty="0">
                <a:solidFill>
                  <a:srgbClr val="136EC2"/>
                </a:solidFill>
                <a:effectLst/>
                <a:latin typeface="Helvetica Neue"/>
              </a:rPr>
              <a:t> server</a:t>
            </a:r>
            <a:r>
              <a:rPr lang="zh-CN" altLang="en-US" b="0" i="0" dirty="0">
                <a:solidFill>
                  <a:srgbClr val="333333"/>
                </a:solidFill>
                <a:effectLst/>
                <a:latin typeface="Helvetica Neue"/>
              </a:rPr>
              <a:t>，开发这种</a:t>
            </a:r>
            <a:r>
              <a:rPr lang="zh-CN" altLang="en-US" b="0" i="0" u="none" strike="noStrike" dirty="0">
                <a:solidFill>
                  <a:srgbClr val="136EC2"/>
                </a:solidFill>
                <a:effectLst/>
                <a:latin typeface="Helvetica Neue"/>
                <a:hlinkClick r:id="rId4"/>
              </a:rPr>
              <a:t>数据库</a:t>
            </a:r>
            <a:r>
              <a:rPr lang="zh-CN" altLang="en-US" b="0" i="0" dirty="0">
                <a:solidFill>
                  <a:srgbClr val="333333"/>
                </a:solidFill>
                <a:effectLst/>
                <a:latin typeface="Helvetica Neue"/>
              </a:rPr>
              <a:t>的目的，是处理永久、稳定的数据。关系数据库强调维护数据的完整性、</a:t>
            </a:r>
            <a:r>
              <a:rPr lang="zh-CN" altLang="en-US" b="0" i="0" u="none" strike="noStrike" dirty="0">
                <a:solidFill>
                  <a:srgbClr val="136EC2"/>
                </a:solidFill>
                <a:effectLst/>
                <a:latin typeface="Helvetica Neue"/>
                <a:hlinkClick r:id="rId5"/>
              </a:rPr>
              <a:t>一致性</a:t>
            </a:r>
            <a:r>
              <a:rPr lang="zh-CN" altLang="en-US" b="0" i="0" dirty="0">
                <a:solidFill>
                  <a:srgbClr val="333333"/>
                </a:solidFill>
                <a:effectLst/>
                <a:latin typeface="Helvetica Neue"/>
              </a:rPr>
              <a:t>，但很难顾及有关数据及其处理的定时限制，不能满足工业生产管理实时应用的需要，因为实时</a:t>
            </a:r>
            <a:r>
              <a:rPr lang="zh-CN" altLang="en-US" b="0" i="0" u="none" strike="noStrike" dirty="0">
                <a:solidFill>
                  <a:srgbClr val="136EC2"/>
                </a:solidFill>
                <a:effectLst/>
                <a:latin typeface="Helvetica Neue"/>
                <a:hlinkClick r:id="rId6"/>
              </a:rPr>
              <a:t>事务</a:t>
            </a:r>
            <a:r>
              <a:rPr lang="zh-CN" altLang="en-US" b="0" i="0" dirty="0">
                <a:solidFill>
                  <a:srgbClr val="333333"/>
                </a:solidFill>
                <a:effectLst/>
                <a:latin typeface="Helvetica Neue"/>
              </a:rPr>
              <a:t>要求系统能较准确地预报事务的运行时间。</a:t>
            </a:r>
            <a:endParaRPr lang="en-US" altLang="zh-CN" b="0" i="0" dirty="0">
              <a:solidFill>
                <a:srgbClr val="333333"/>
              </a:solidFill>
              <a:effectLst/>
              <a:latin typeface="Helvetica Neue"/>
            </a:endParaRPr>
          </a:p>
          <a:p>
            <a:pPr algn="l"/>
            <a:endParaRPr lang="en-US" altLang="zh-CN" b="0" i="0" dirty="0">
              <a:solidFill>
                <a:srgbClr val="333333"/>
              </a:solidFill>
              <a:effectLst/>
              <a:latin typeface="Helvetica Neue"/>
            </a:endParaRPr>
          </a:p>
          <a:p>
            <a:pPr algn="l"/>
            <a:r>
              <a:rPr lang="zh-CN" altLang="en-US" b="0" i="0" dirty="0">
                <a:solidFill>
                  <a:srgbClr val="121212"/>
                </a:solidFill>
                <a:effectLst/>
                <a:latin typeface="-apple-system"/>
              </a:rPr>
              <a:t>再加上更多非结构化的数据处理的需求，就产生了大数据技术，如</a:t>
            </a:r>
            <a:r>
              <a:rPr lang="en-US" altLang="zh-CN" b="0" i="0" dirty="0">
                <a:solidFill>
                  <a:srgbClr val="121212"/>
                </a:solidFill>
                <a:effectLst/>
                <a:latin typeface="-apple-system"/>
              </a:rPr>
              <a:t>Hadoop</a:t>
            </a:r>
            <a:endParaRPr lang="zh-CN" alt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extLst>
      <p:ext uri="{BB962C8B-B14F-4D97-AF65-F5344CB8AC3E}">
        <p14:creationId xmlns:p14="http://schemas.microsoft.com/office/powerpoint/2010/main" val="41637348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extLst>
      <p:ext uri="{BB962C8B-B14F-4D97-AF65-F5344CB8AC3E}">
        <p14:creationId xmlns:p14="http://schemas.microsoft.com/office/powerpoint/2010/main" val="220007898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extLst>
      <p:ext uri="{BB962C8B-B14F-4D97-AF65-F5344CB8AC3E}">
        <p14:creationId xmlns:p14="http://schemas.microsoft.com/office/powerpoint/2010/main" val="38707542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1" dirty="0"/>
              <a:t>Scalability. A database can easily scale the analytics as the data volume increases if the ML algorithms are brought into the database. The database software is designed to manage large volumes of data efficiently, utilizing the multiple CPUs and memory on the server to allow the ML algorithms to run in parallel. Databases are also very efficient at processing large data sets that do not fit easily into memory. Databases have more than 40 years of development work behind them to ensure that they can process datasets quickly.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1"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t>可伸缩性。如果将</a:t>
            </a:r>
            <a:r>
              <a:rPr lang="en-US" altLang="zh-CN" b="1" dirty="0"/>
              <a:t>ML</a:t>
            </a:r>
            <a:r>
              <a:rPr lang="zh-CN" altLang="en-US" b="1" dirty="0"/>
              <a:t>算法引入数据库，则随着数据量的增加，数据库可以轻松地扩展分析。数据库软件旨在高效地管理大量数据，利用服务器上的多个</a:t>
            </a:r>
            <a:r>
              <a:rPr lang="en-US" altLang="zh-CN" b="1" dirty="0"/>
              <a:t>CPU</a:t>
            </a:r>
            <a:r>
              <a:rPr lang="zh-CN" altLang="en-US" b="1" dirty="0"/>
              <a:t>和内存使</a:t>
            </a:r>
            <a:r>
              <a:rPr lang="en-US" altLang="zh-CN" b="1" dirty="0"/>
              <a:t>ML</a:t>
            </a:r>
            <a:r>
              <a:rPr lang="zh-CN" altLang="en-US" b="1" dirty="0"/>
              <a:t>算法并行运行。数据库在处理不容易放入内存的大型数据集方面也非常高效。数据库有</a:t>
            </a:r>
            <a:r>
              <a:rPr lang="en-US" altLang="zh-CN" b="1" dirty="0"/>
              <a:t>40</a:t>
            </a:r>
            <a:r>
              <a:rPr lang="zh-CN" altLang="en-US" b="1" dirty="0"/>
              <a:t>多年的开发工作，以确保它们能够快速处理数据集。</a:t>
            </a:r>
          </a:p>
          <a:p>
            <a:endParaRPr lang="zh-CN" altLang="en-US" dirty="0"/>
          </a:p>
        </p:txBody>
      </p:sp>
    </p:spTree>
    <p:extLst>
      <p:ext uri="{BB962C8B-B14F-4D97-AF65-F5344CB8AC3E}">
        <p14:creationId xmlns:p14="http://schemas.microsoft.com/office/powerpoint/2010/main" val="357699450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extLst>
      <p:ext uri="{BB962C8B-B14F-4D97-AF65-F5344CB8AC3E}">
        <p14:creationId xmlns:p14="http://schemas.microsoft.com/office/powerpoint/2010/main" val="280944193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extLst>
      <p:ext uri="{BB962C8B-B14F-4D97-AF65-F5344CB8AC3E}">
        <p14:creationId xmlns:p14="http://schemas.microsoft.com/office/powerpoint/2010/main" val="344323801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extLst>
      <p:ext uri="{BB962C8B-B14F-4D97-AF65-F5344CB8AC3E}">
        <p14:creationId xmlns:p14="http://schemas.microsoft.com/office/powerpoint/2010/main" val="5282596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t>A datum is an abstraction of a real-world entity. </a:t>
            </a:r>
            <a:endParaRPr lang="zh-CN" altLang="en-US" sz="1200" dirty="0"/>
          </a:p>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3</a:t>
            </a:fld>
            <a:endParaRPr lang="zh-CN" altLang="en-US"/>
          </a:p>
        </p:txBody>
      </p:sp>
    </p:spTree>
    <p:extLst>
      <p:ext uri="{BB962C8B-B14F-4D97-AF65-F5344CB8AC3E}">
        <p14:creationId xmlns:p14="http://schemas.microsoft.com/office/powerpoint/2010/main" val="207795789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6338667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36942753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67512173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37</a:t>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38</a:t>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39</a:t>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40</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t>BMI</a:t>
            </a:r>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4</a:t>
            </a:fld>
            <a:endParaRPr lang="zh-CN" altLang="en-US"/>
          </a:p>
        </p:txBody>
      </p:sp>
    </p:spTree>
    <p:extLst>
      <p:ext uri="{BB962C8B-B14F-4D97-AF65-F5344CB8AC3E}">
        <p14:creationId xmlns:p14="http://schemas.microsoft.com/office/powerpoint/2010/main" val="36469597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41</a:t>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42</a:t>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43</a:t>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44</a:t>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45</a:t>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46</a:t>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47</a:t>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48</a:t>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49</a:t>
            </a:fld>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50</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rPr>
              <a:t>CRISP-DM </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跨行业数据挖掘标准流程  </a:t>
            </a:r>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rPr>
              <a:t> CRISP-DM (cross-industry standard process for data mining)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dirty="0">
              <a:latin typeface="Times New Roman" panose="02020603050405020304" pitchFamily="18" charset="0"/>
              <a:ea typeface="微软雅黑" panose="020B0503020204020204" pitchFamily="34"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5</a:t>
            </a:fld>
            <a:endParaRPr lang="zh-CN" altLang="en-US"/>
          </a:p>
        </p:txBody>
      </p:sp>
    </p:spTree>
    <p:extLst>
      <p:ext uri="{BB962C8B-B14F-4D97-AF65-F5344CB8AC3E}">
        <p14:creationId xmlns:p14="http://schemas.microsoft.com/office/powerpoint/2010/main" val="305780331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51</a:t>
            </a:fld>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52</a:t>
            </a:fld>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53</a:t>
            </a:fld>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54</a:t>
            </a:fld>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55</a:t>
            </a:fld>
            <a:endParaRPr lang="zh-CN" alt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56</a:t>
            </a:fld>
            <a:endParaRPr lang="zh-CN" alt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57</a:t>
            </a:fld>
            <a:endParaRPr lang="zh-CN" alt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58</a:t>
            </a:fld>
            <a:endParaRPr lang="zh-CN" alt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59</a:t>
            </a:fld>
            <a:endParaRPr lang="zh-CN" altLang="en-US"/>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60</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6</a:t>
            </a:fld>
            <a:endParaRPr lang="zh-CN" altLang="en-US"/>
          </a:p>
        </p:txBody>
      </p:sp>
    </p:spTree>
    <p:extLst>
      <p:ext uri="{BB962C8B-B14F-4D97-AF65-F5344CB8AC3E}">
        <p14:creationId xmlns:p14="http://schemas.microsoft.com/office/powerpoint/2010/main" val="143682630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61</a:t>
            </a:fld>
            <a:endParaRPr lang="zh-CN" altLang="en-US"/>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E81C92-FB04-4531-AA7B-867E9634CAD9}" type="slidenum">
              <a:rPr lang="zh-CN" altLang="en-US" smtClean="0"/>
              <a:t>62</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333333"/>
                </a:solidFill>
                <a:effectLst/>
                <a:latin typeface="Helvetica Neue"/>
              </a:rPr>
              <a:t>生态系统</a:t>
            </a:r>
            <a:r>
              <a:rPr lang="zh-CN" altLang="en-US" b="0" i="0" baseline="30000" dirty="0">
                <a:solidFill>
                  <a:srgbClr val="3366CC"/>
                </a:solidFill>
                <a:effectLst/>
                <a:latin typeface="Helvetica Neue"/>
              </a:rPr>
              <a:t> </a:t>
            </a:r>
            <a:r>
              <a:rPr lang="en-US" altLang="zh-CN" b="0" i="0" baseline="30000" dirty="0">
                <a:solidFill>
                  <a:srgbClr val="3366CC"/>
                </a:solidFill>
                <a:effectLst/>
                <a:latin typeface="Helvetica Neue"/>
              </a:rPr>
              <a:t>[1]</a:t>
            </a:r>
            <a:r>
              <a:rPr lang="zh-CN" altLang="en-US" b="0" i="0" u="none" strike="noStrike" dirty="0">
                <a:solidFill>
                  <a:srgbClr val="136EC2"/>
                </a:solidFill>
                <a:effectLst/>
                <a:latin typeface="Helvetica Neue"/>
              </a:rPr>
              <a:t> </a:t>
            </a:r>
            <a:r>
              <a:rPr lang="zh-CN" altLang="en-US" b="0" i="0" dirty="0">
                <a:solidFill>
                  <a:srgbClr val="333333"/>
                </a:solidFill>
                <a:effectLst/>
                <a:latin typeface="Helvetica Neue"/>
              </a:rPr>
              <a:t> ，简称</a:t>
            </a:r>
            <a:r>
              <a:rPr lang="en-US" altLang="zh-CN" b="0" i="0" dirty="0">
                <a:solidFill>
                  <a:srgbClr val="333333"/>
                </a:solidFill>
                <a:effectLst/>
                <a:latin typeface="Helvetica Neue"/>
              </a:rPr>
              <a:t>ECO</a:t>
            </a:r>
            <a:r>
              <a:rPr lang="zh-CN" altLang="en-US" b="0" i="0" dirty="0">
                <a:solidFill>
                  <a:srgbClr val="333333"/>
                </a:solidFill>
                <a:effectLst/>
                <a:latin typeface="Helvetica Neue"/>
              </a:rPr>
              <a:t>，是</a:t>
            </a:r>
            <a:r>
              <a:rPr lang="en-US" altLang="zh-CN" b="0" i="0" dirty="0">
                <a:solidFill>
                  <a:srgbClr val="333333"/>
                </a:solidFill>
                <a:effectLst/>
                <a:latin typeface="Helvetica Neue"/>
              </a:rPr>
              <a:t>ecosystem</a:t>
            </a:r>
            <a:r>
              <a:rPr lang="zh-CN" altLang="en-US" b="0" i="0" dirty="0">
                <a:solidFill>
                  <a:srgbClr val="333333"/>
                </a:solidFill>
                <a:effectLst/>
                <a:latin typeface="Helvetica Neue"/>
              </a:rPr>
              <a:t>的缩写，指在自然界的一定的空间内，生物与环境构成的统一整体，在这个统一整体中，</a:t>
            </a:r>
            <a:r>
              <a:rPr lang="zh-CN" altLang="en-US" b="0" i="0" u="none" strike="noStrike" dirty="0">
                <a:solidFill>
                  <a:srgbClr val="136EC2"/>
                </a:solidFill>
                <a:effectLst/>
                <a:latin typeface="Helvetica Neue"/>
                <a:hlinkClick r:id="rId3"/>
              </a:rPr>
              <a:t>生物</a:t>
            </a:r>
            <a:r>
              <a:rPr lang="zh-CN" altLang="en-US" b="0" i="0" dirty="0">
                <a:solidFill>
                  <a:srgbClr val="333333"/>
                </a:solidFill>
                <a:effectLst/>
                <a:latin typeface="Helvetica Neue"/>
              </a:rPr>
              <a:t>与环境之间相互影响、相互制约，并在一定时期内处于相对稳定的动态平衡状态。</a:t>
            </a:r>
            <a:endParaRPr lang="en-US" altLang="zh-CN" b="0" i="0" dirty="0">
              <a:solidFill>
                <a:srgbClr val="333333"/>
              </a:solidFill>
              <a:effectLst/>
              <a:latin typeface="Helvetica Neue"/>
            </a:endParaRPr>
          </a:p>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7</a:t>
            </a:fld>
            <a:endParaRPr lang="zh-CN" altLang="en-US"/>
          </a:p>
        </p:txBody>
      </p:sp>
    </p:spTree>
    <p:extLst>
      <p:ext uri="{BB962C8B-B14F-4D97-AF65-F5344CB8AC3E}">
        <p14:creationId xmlns:p14="http://schemas.microsoft.com/office/powerpoint/2010/main" val="15201529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t>A datum is an abstraction of a real-world entity. </a:t>
            </a:r>
            <a:endParaRPr lang="zh-CN" altLang="en-US" sz="1200" dirty="0"/>
          </a:p>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8</a:t>
            </a:fld>
            <a:endParaRPr lang="zh-CN" altLang="en-US"/>
          </a:p>
        </p:txBody>
      </p:sp>
    </p:spTree>
    <p:extLst>
      <p:ext uri="{BB962C8B-B14F-4D97-AF65-F5344CB8AC3E}">
        <p14:creationId xmlns:p14="http://schemas.microsoft.com/office/powerpoint/2010/main" val="29571742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buFont typeface="Wingdings" panose="05000000000000000000" pitchFamily="2" charset="2"/>
              <a:buNone/>
            </a:pPr>
            <a:r>
              <a:rPr lang="zh-CN" altLang="en-US" sz="1200" b="1" dirty="0">
                <a:latin typeface="Times New Roman" panose="02020603050405020304" pitchFamily="18" charset="0"/>
                <a:ea typeface="微软雅黑" panose="020B0503020204020204" charset="-122"/>
                <a:cs typeface="Times New Roman" panose="02020603050405020304" pitchFamily="18" charset="0"/>
              </a:rPr>
              <a:t>这幅图很好的说明了各个技术之间的关系。</a:t>
            </a:r>
            <a:endParaRPr lang="en-US" altLang="zh-CN" sz="1200" b="1" dirty="0">
              <a:latin typeface="Times New Roman" panose="02020603050405020304" pitchFamily="18" charset="0"/>
              <a:ea typeface="微软雅黑" panose="020B0503020204020204" charset="-122"/>
              <a:cs typeface="Times New Roman" panose="02020603050405020304" pitchFamily="18" charset="0"/>
            </a:endParaRPr>
          </a:p>
          <a:p>
            <a:pPr>
              <a:buFont typeface="Wingdings" panose="05000000000000000000" pitchFamily="2" charset="2"/>
              <a:buNone/>
            </a:pPr>
            <a:r>
              <a:rPr lang="en-US" altLang="zh-CN" b="0" i="0" dirty="0">
                <a:solidFill>
                  <a:srgbClr val="F73131"/>
                </a:solidFill>
                <a:effectLst/>
                <a:latin typeface="Arial" panose="020B0604020202020204" pitchFamily="34" charset="0"/>
              </a:rPr>
              <a:t>IDE</a:t>
            </a:r>
            <a:r>
              <a:rPr lang="zh-CN" altLang="en-US" b="0" i="0" dirty="0">
                <a:solidFill>
                  <a:srgbClr val="333333"/>
                </a:solidFill>
                <a:effectLst/>
                <a:latin typeface="Arial" panose="020B0604020202020204" pitchFamily="34" charset="0"/>
              </a:rPr>
              <a:t>一般指集成开发环境</a:t>
            </a:r>
            <a:endParaRPr lang="en-US" altLang="zh-CN" b="0" i="0" dirty="0">
              <a:solidFill>
                <a:srgbClr val="333333"/>
              </a:solidFill>
              <a:effectLst/>
              <a:latin typeface="Arial" panose="020B0604020202020204" pitchFamily="34" charset="0"/>
            </a:endParaRPr>
          </a:p>
          <a:p>
            <a:pPr>
              <a:buFont typeface="Wingdings" panose="05000000000000000000" pitchFamily="2" charset="2"/>
              <a:buNone/>
            </a:pPr>
            <a:endParaRPr lang="en-US" altLang="zh-CN" sz="1200" b="1" dirty="0">
              <a:latin typeface="Times New Roman" panose="02020603050405020304" pitchFamily="18" charset="0"/>
              <a:ea typeface="微软雅黑" panose="020B0503020204020204" charset="-122"/>
              <a:cs typeface="Times New Roman" panose="02020603050405020304" pitchFamily="18" charset="0"/>
            </a:endParaRPr>
          </a:p>
          <a:p>
            <a:pPr>
              <a:buFont typeface="Wingdings" panose="05000000000000000000" pitchFamily="2" charset="2"/>
              <a:buNone/>
            </a:pPr>
            <a:r>
              <a:rPr lang="zh-CN" altLang="en-US" sz="1200" b="1" dirty="0">
                <a:latin typeface="Times New Roman" panose="02020603050405020304" pitchFamily="18" charset="0"/>
                <a:ea typeface="微软雅黑" panose="020B0503020204020204" charset="-122"/>
                <a:cs typeface="Times New Roman" panose="02020603050405020304" pitchFamily="18" charset="0"/>
              </a:rPr>
              <a:t>上幅图的左上方是以 </a:t>
            </a:r>
            <a:r>
              <a:rPr lang="en-US" altLang="zh-CN" sz="1200" b="1" dirty="0">
                <a:latin typeface="Times New Roman" panose="02020603050405020304" pitchFamily="18" charset="0"/>
                <a:ea typeface="微软雅黑" panose="020B0503020204020204" charset="-122"/>
                <a:cs typeface="Times New Roman" panose="02020603050405020304" pitchFamily="18" charset="0"/>
              </a:rPr>
              <a:t>JavaScript </a:t>
            </a:r>
            <a:r>
              <a:rPr lang="zh-CN" altLang="en-US" sz="1200" b="1" dirty="0">
                <a:latin typeface="Times New Roman" panose="02020603050405020304" pitchFamily="18" charset="0"/>
                <a:ea typeface="微软雅黑" panose="020B0503020204020204" charset="-122"/>
                <a:cs typeface="Times New Roman" panose="02020603050405020304" pitchFamily="18" charset="0"/>
              </a:rPr>
              <a:t>为中心的 </a:t>
            </a:r>
            <a:r>
              <a:rPr lang="en-US" altLang="zh-CN" sz="1200" b="1" dirty="0">
                <a:latin typeface="Times New Roman" panose="02020603050405020304" pitchFamily="18" charset="0"/>
                <a:ea typeface="微软雅黑" panose="020B0503020204020204" charset="-122"/>
                <a:cs typeface="Times New Roman" panose="02020603050405020304" pitchFamily="18" charset="0"/>
              </a:rPr>
              <a:t>web </a:t>
            </a:r>
            <a:r>
              <a:rPr lang="zh-CN" altLang="en-US" sz="1200" b="1" dirty="0">
                <a:latin typeface="Times New Roman" panose="02020603050405020304" pitchFamily="18" charset="0"/>
                <a:ea typeface="微软雅黑" panose="020B0503020204020204" charset="-122"/>
                <a:cs typeface="Times New Roman" panose="02020603050405020304" pitchFamily="18" charset="0"/>
              </a:rPr>
              <a:t>技术，左下方是以 </a:t>
            </a:r>
            <a:r>
              <a:rPr lang="en-US" altLang="zh-CN" sz="1200" b="1" dirty="0">
                <a:latin typeface="Times New Roman" panose="02020603050405020304" pitchFamily="18" charset="0"/>
                <a:ea typeface="微软雅黑" panose="020B0503020204020204" charset="-122"/>
                <a:cs typeface="Times New Roman" panose="02020603050405020304" pitchFamily="18" charset="0"/>
              </a:rPr>
              <a:t>C# </a:t>
            </a:r>
            <a:r>
              <a:rPr lang="zh-CN" altLang="en-US" sz="1200" b="1" dirty="0">
                <a:latin typeface="Times New Roman" panose="02020603050405020304" pitchFamily="18" charset="0"/>
                <a:ea typeface="微软雅黑" panose="020B0503020204020204" charset="-122"/>
                <a:cs typeface="Times New Roman" panose="02020603050405020304" pitchFamily="18" charset="0"/>
              </a:rPr>
              <a:t>和 </a:t>
            </a:r>
            <a:r>
              <a:rPr lang="en-US" altLang="zh-CN" sz="1200" b="1" dirty="0">
                <a:latin typeface="Times New Roman" panose="02020603050405020304" pitchFamily="18" charset="0"/>
                <a:ea typeface="微软雅黑" panose="020B0503020204020204" charset="-122"/>
                <a:cs typeface="Times New Roman" panose="02020603050405020304" pitchFamily="18" charset="0"/>
              </a:rPr>
              <a:t>VS </a:t>
            </a:r>
            <a:r>
              <a:rPr lang="zh-CN" altLang="en-US" sz="1200" b="1" dirty="0">
                <a:latin typeface="Times New Roman" panose="02020603050405020304" pitchFamily="18" charset="0"/>
                <a:ea typeface="微软雅黑" panose="020B0503020204020204" charset="-122"/>
                <a:cs typeface="Times New Roman" panose="02020603050405020304" pitchFamily="18" charset="0"/>
              </a:rPr>
              <a:t>为中心的微软系技术，右方一大片是以 </a:t>
            </a:r>
            <a:r>
              <a:rPr lang="en-US" altLang="zh-CN" sz="1200" b="1" dirty="0">
                <a:latin typeface="Times New Roman" panose="02020603050405020304" pitchFamily="18" charset="0"/>
                <a:ea typeface="微软雅黑" panose="020B0503020204020204" charset="-122"/>
                <a:cs typeface="Times New Roman" panose="02020603050405020304" pitchFamily="18" charset="0"/>
              </a:rPr>
              <a:t>Android </a:t>
            </a:r>
            <a:r>
              <a:rPr lang="zh-CN" altLang="en-US" sz="1200" b="1" dirty="0">
                <a:latin typeface="Times New Roman" panose="02020603050405020304" pitchFamily="18" charset="0"/>
                <a:ea typeface="微软雅黑" panose="020B0503020204020204" charset="-122"/>
                <a:cs typeface="Times New Roman" panose="02020603050405020304" pitchFamily="18" charset="0"/>
              </a:rPr>
              <a:t>和 </a:t>
            </a:r>
            <a:r>
              <a:rPr lang="en-US" altLang="zh-CN" sz="1200" b="1" dirty="0">
                <a:latin typeface="Times New Roman" panose="02020603050405020304" pitchFamily="18" charset="0"/>
                <a:ea typeface="微软雅黑" panose="020B0503020204020204" charset="-122"/>
                <a:cs typeface="Times New Roman" panose="02020603050405020304" pitchFamily="18" charset="0"/>
              </a:rPr>
              <a:t>IOS </a:t>
            </a:r>
            <a:r>
              <a:rPr lang="zh-CN" altLang="en-US" sz="1200" b="1" dirty="0">
                <a:latin typeface="Times New Roman" panose="02020603050405020304" pitchFamily="18" charset="0"/>
                <a:ea typeface="微软雅黑" panose="020B0503020204020204" charset="-122"/>
                <a:cs typeface="Times New Roman" panose="02020603050405020304" pitchFamily="18" charset="0"/>
              </a:rPr>
              <a:t>为代表的移动技术。除此之外，还有零零碎碎的一小波别的技术。</a:t>
            </a:r>
            <a:endParaRPr lang="en-US" altLang="zh-CN" sz="1200" b="1" dirty="0">
              <a:latin typeface="Times New Roman" panose="02020603050405020304" pitchFamily="18" charset="0"/>
              <a:ea typeface="微软雅黑" panose="020B0503020204020204"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9</a:t>
            </a:fld>
            <a:endParaRPr lang="zh-CN" altLang="en-US"/>
          </a:p>
        </p:txBody>
      </p:sp>
    </p:spTree>
    <p:extLst>
      <p:ext uri="{BB962C8B-B14F-4D97-AF65-F5344CB8AC3E}">
        <p14:creationId xmlns:p14="http://schemas.microsoft.com/office/powerpoint/2010/main" val="796263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005F41F-4975-4B02-85C8-E9BC445167ED}" type="datetimeFigureOut">
              <a:rPr lang="zh-CN" altLang="en-US" smtClean="0"/>
              <a:t>2021/9/14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24C5761-46A8-4841-BDA5-571D16466241}"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5005F41F-4975-4B02-85C8-E9BC445167ED}" type="datetimeFigureOut">
              <a:rPr lang="zh-CN" altLang="en-US" smtClean="0"/>
              <a:t>2021/9/14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24C5761-46A8-4841-BDA5-571D16466241}"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5005F41F-4975-4B02-85C8-E9BC445167ED}" type="datetimeFigureOut">
              <a:rPr lang="zh-CN" altLang="en-US" smtClean="0"/>
              <a:t>2021/9/14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24C5761-46A8-4841-BDA5-571D16466241}"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88092F5A-B62F-4B7E-9BB9-08C1A1C2A61F}" type="datetimeFigureOut">
              <a:rPr lang="zh-CN" altLang="en-US" smtClean="0"/>
              <a:t>2021/9/14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D4EF626-F2E7-47E8-A3E5-EAE9C4555C6D}" type="slidenum">
              <a:rPr lang="zh-CN" altLang="en-US" smtClean="0"/>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88092F5A-B62F-4B7E-9BB9-08C1A1C2A61F}" type="datetimeFigureOut">
              <a:rPr lang="zh-CN" altLang="en-US" smtClean="0"/>
              <a:t>2021/9/14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D4EF626-F2E7-47E8-A3E5-EAE9C4555C6D}" type="slidenum">
              <a:rPr lang="zh-CN" altLang="en-US" smtClean="0"/>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88092F5A-B62F-4B7E-9BB9-08C1A1C2A61F}" type="datetimeFigureOut">
              <a:rPr lang="zh-CN" altLang="en-US" smtClean="0"/>
              <a:t>2021/9/14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D4EF626-F2E7-47E8-A3E5-EAE9C4555C6D}" type="slidenum">
              <a:rPr lang="zh-CN" altLang="en-US" smtClean="0"/>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88092F5A-B62F-4B7E-9BB9-08C1A1C2A61F}" type="datetimeFigureOut">
              <a:rPr lang="zh-CN" altLang="en-US" smtClean="0"/>
              <a:t>2021/9/14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D4EF626-F2E7-47E8-A3E5-EAE9C4555C6D}" type="slidenum">
              <a:rPr lang="zh-CN" altLang="en-US" smtClean="0"/>
              <a:t>‹#›</a:t>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9"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1"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88092F5A-B62F-4B7E-9BB9-08C1A1C2A61F}" type="datetimeFigureOut">
              <a:rPr lang="zh-CN" altLang="en-US" smtClean="0"/>
              <a:t>2021/9/14</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0D4EF626-F2E7-47E8-A3E5-EAE9C4555C6D}" type="slidenum">
              <a:rPr lang="zh-CN" altLang="en-US" smtClean="0"/>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88092F5A-B62F-4B7E-9BB9-08C1A1C2A61F}" type="datetimeFigureOut">
              <a:rPr lang="zh-CN" altLang="en-US" smtClean="0"/>
              <a:t>2021/9/14</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0D4EF626-F2E7-47E8-A3E5-EAE9C4555C6D}" type="slidenum">
              <a:rPr lang="zh-CN" altLang="en-US" smtClean="0"/>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092F5A-B62F-4B7E-9BB9-08C1A1C2A61F}" type="datetimeFigureOut">
              <a:rPr lang="zh-CN" altLang="en-US" smtClean="0"/>
              <a:t>2021/9/14</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0D4EF626-F2E7-47E8-A3E5-EAE9C4555C6D}" type="slidenum">
              <a:rPr lang="zh-CN" altLang="en-US" smtClean="0"/>
              <a:t>‹#›</a:t>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88092F5A-B62F-4B7E-9BB9-08C1A1C2A61F}" type="datetimeFigureOut">
              <a:rPr lang="zh-CN" altLang="en-US" smtClean="0"/>
              <a:t>2021/9/14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D4EF626-F2E7-47E8-A3E5-EAE9C4555C6D}"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5005F41F-4975-4B02-85C8-E9BC445167ED}" type="datetimeFigureOut">
              <a:rPr lang="zh-CN" altLang="en-US" smtClean="0"/>
              <a:t>2021/9/14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24C5761-46A8-4841-BDA5-571D16466241}"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88092F5A-B62F-4B7E-9BB9-08C1A1C2A61F}" type="datetimeFigureOut">
              <a:rPr lang="zh-CN" altLang="en-US" smtClean="0"/>
              <a:t>2021/9/14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D4EF626-F2E7-47E8-A3E5-EAE9C4555C6D}" type="slidenum">
              <a:rPr lang="zh-CN" altLang="en-US" smtClean="0"/>
              <a:t>‹#›</a:t>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88092F5A-B62F-4B7E-9BB9-08C1A1C2A61F}" type="datetimeFigureOut">
              <a:rPr lang="zh-CN" altLang="en-US" smtClean="0"/>
              <a:t>2021/9/14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D4EF626-F2E7-47E8-A3E5-EAE9C4555C6D}" type="slidenum">
              <a:rPr lang="zh-CN" altLang="en-US" smtClean="0"/>
              <a:t>‹#›</a:t>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88092F5A-B62F-4B7E-9BB9-08C1A1C2A61F}" type="datetimeFigureOut">
              <a:rPr lang="zh-CN" altLang="en-US" smtClean="0"/>
              <a:t>2021/9/14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D4EF626-F2E7-47E8-A3E5-EAE9C4555C6D}" type="slidenum">
              <a:rPr lang="zh-CN" altLang="en-US" smtClean="0"/>
              <a:t>‹#›</a:t>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标题和内容">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156884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005F41F-4975-4B02-85C8-E9BC445167ED}" type="datetimeFigureOut">
              <a:rPr lang="zh-CN" altLang="en-US" smtClean="0"/>
              <a:t>2021/9/14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24C5761-46A8-4841-BDA5-571D16466241}"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5005F41F-4975-4B02-85C8-E9BC445167ED}" type="datetimeFigureOut">
              <a:rPr lang="zh-CN" altLang="en-US" smtClean="0"/>
              <a:t>2021/9/14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24C5761-46A8-4841-BDA5-571D16466241}"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5005F41F-4975-4B02-85C8-E9BC445167ED}" type="datetimeFigureOut">
              <a:rPr lang="zh-CN" altLang="en-US" smtClean="0"/>
              <a:t>2021/9/14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24C5761-46A8-4841-BDA5-571D16466241}"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005F41F-4975-4B02-85C8-E9BC445167ED}" type="datetimeFigureOut">
              <a:rPr lang="zh-CN" altLang="en-US" smtClean="0"/>
              <a:t>2021/9/14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24C5761-46A8-4841-BDA5-571D16466241}"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005F41F-4975-4B02-85C8-E9BC445167ED}" type="datetimeFigureOut">
              <a:rPr lang="zh-CN" altLang="en-US" smtClean="0"/>
              <a:t>2021/9/14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24C5761-46A8-4841-BDA5-571D16466241}"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005F41F-4975-4B02-85C8-E9BC445167ED}" type="datetimeFigureOut">
              <a:rPr lang="zh-CN" altLang="en-US" smtClean="0"/>
              <a:t>2021/9/14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24C5761-46A8-4841-BDA5-571D16466241}"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005F41F-4975-4B02-85C8-E9BC445167ED}" type="datetimeFigureOut">
              <a:rPr lang="zh-CN" altLang="en-US" smtClean="0"/>
              <a:t>2021/9/14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24C5761-46A8-4841-BDA5-571D16466241}"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005F41F-4975-4B02-85C8-E9BC445167ED}" type="datetimeFigureOut">
              <a:rPr lang="zh-CN" altLang="en-US" smtClean="0"/>
              <a:t>2021/9/14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24C5761-46A8-4841-BDA5-571D16466241}"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092F5A-B62F-4B7E-9BB9-08C1A1C2A61F}" type="datetimeFigureOut">
              <a:rPr lang="zh-CN" altLang="en-US" smtClean="0"/>
              <a:t>2021/9/14</a:t>
            </a:fld>
            <a:endParaRPr lang="zh-CN" alt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4EF626-F2E7-47E8-A3E5-EAE9C4555C6D}"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1.xml"/><Relationship Id="rId1" Type="http://schemas.openxmlformats.org/officeDocument/2006/relationships/slideLayout" Target="../slideLayouts/slideLayout13.xml"/><Relationship Id="rId5" Type="http://schemas.openxmlformats.org/officeDocument/2006/relationships/image" Target="../media/image22.jpe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3.xml"/><Relationship Id="rId1" Type="http://schemas.openxmlformats.org/officeDocument/2006/relationships/slideLayout" Target="../slideLayouts/slideLayout13.xml"/><Relationship Id="rId5" Type="http://schemas.openxmlformats.org/officeDocument/2006/relationships/image" Target="../media/image22.jpe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24.jpeg"/><Relationship Id="rId7" Type="http://schemas.openxmlformats.org/officeDocument/2006/relationships/image" Target="../media/image20.jpeg"/><Relationship Id="rId2" Type="http://schemas.openxmlformats.org/officeDocument/2006/relationships/notesSlide" Target="../notesSlides/notesSlide14.xml"/><Relationship Id="rId1" Type="http://schemas.openxmlformats.org/officeDocument/2006/relationships/slideLayout" Target="../slideLayouts/slideLayout13.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jpeg"/></Relationships>
</file>

<file path=ppt/slides/_rels/slide15.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image" Target="../media/image30.jpeg"/></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image" Target="../media/image32.png"/></Relationships>
</file>

<file path=ppt/slides/_rels/slide18.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openxmlformats.org/officeDocument/2006/relationships/image" Target="../media/image34.jpe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13.xml"/><Relationship Id="rId6" Type="http://schemas.openxmlformats.org/officeDocument/2006/relationships/image" Target="../media/image36.png"/><Relationship Id="rId5" Type="http://schemas.openxmlformats.org/officeDocument/2006/relationships/image" Target="../media/image35.jpeg"/><Relationship Id="rId4" Type="http://schemas.openxmlformats.org/officeDocument/2006/relationships/image" Target="../media/image22.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0.xml"/><Relationship Id="rId1" Type="http://schemas.openxmlformats.org/officeDocument/2006/relationships/slideLayout" Target="../slideLayouts/slideLayout13.xml"/><Relationship Id="rId4" Type="http://schemas.openxmlformats.org/officeDocument/2006/relationships/image" Target="../media/image38.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22.xml"/><Relationship Id="rId1" Type="http://schemas.openxmlformats.org/officeDocument/2006/relationships/slideLayout" Target="../slideLayouts/slideLayout13.xml"/><Relationship Id="rId5" Type="http://schemas.openxmlformats.org/officeDocument/2006/relationships/image" Target="../media/image41.jpeg"/><Relationship Id="rId4" Type="http://schemas.openxmlformats.org/officeDocument/2006/relationships/image" Target="../media/image40.jpeg"/></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6.xml"/><Relationship Id="rId1" Type="http://schemas.openxmlformats.org/officeDocument/2006/relationships/slideLayout" Target="../slideLayouts/slideLayout13.xml"/><Relationship Id="rId4" Type="http://schemas.openxmlformats.org/officeDocument/2006/relationships/image" Target="../media/image46.jpeg"/></Relationships>
</file>

<file path=ppt/slides/_rels/slide27.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27.xml"/><Relationship Id="rId1" Type="http://schemas.openxmlformats.org/officeDocument/2006/relationships/slideLayout" Target="../slideLayouts/slideLayout13.xml"/><Relationship Id="rId4" Type="http://schemas.openxmlformats.org/officeDocument/2006/relationships/image" Target="../media/image48.png"/></Relationships>
</file>

<file path=ppt/slides/_rels/slide2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29.xml"/><Relationship Id="rId1" Type="http://schemas.openxmlformats.org/officeDocument/2006/relationships/slideLayout" Target="../slideLayouts/slideLayout13.xml"/><Relationship Id="rId6" Type="http://schemas.openxmlformats.org/officeDocument/2006/relationships/image" Target="../media/image53.jpeg"/><Relationship Id="rId5" Type="http://schemas.openxmlformats.org/officeDocument/2006/relationships/image" Target="../media/image52.png"/><Relationship Id="rId4" Type="http://schemas.openxmlformats.org/officeDocument/2006/relationships/image" Target="../media/image51.jpeg"/></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4.jpe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notesSlide" Target="../notesSlides/notesSlide33.xml"/><Relationship Id="rId1" Type="http://schemas.openxmlformats.org/officeDocument/2006/relationships/slideLayout" Target="../slideLayouts/slideLayout13.xml"/><Relationship Id="rId4" Type="http://schemas.openxmlformats.org/officeDocument/2006/relationships/image" Target="../media/image13.jpeg"/></Relationships>
</file>

<file path=ppt/slides/_rels/slide34.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notesSlide" Target="../notesSlides/notesSlide34.xml"/><Relationship Id="rId1" Type="http://schemas.openxmlformats.org/officeDocument/2006/relationships/slideLayout" Target="../slideLayouts/slideLayout13.xml"/><Relationship Id="rId4" Type="http://schemas.openxmlformats.org/officeDocument/2006/relationships/image" Target="../media/image57.jpeg"/></Relationships>
</file>

<file path=ppt/slides/_rels/slide35.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jpeg"/><Relationship Id="rId1" Type="http://schemas.openxmlformats.org/officeDocument/2006/relationships/slideLayout" Target="../slideLayouts/slideLayout13.xml"/><Relationship Id="rId4" Type="http://schemas.openxmlformats.org/officeDocument/2006/relationships/image" Target="../media/image61.png"/></Relationships>
</file>

<file path=ppt/slides/_rels/slide37.xml.rels><?xml version="1.0" encoding="UTF-8" standalone="yes"?>
<Relationships xmlns="http://schemas.openxmlformats.org/package/2006/relationships"><Relationship Id="rId3" Type="http://schemas.openxmlformats.org/officeDocument/2006/relationships/image" Target="../media/image62.jpeg"/><Relationship Id="rId7" Type="http://schemas.openxmlformats.org/officeDocument/2006/relationships/image" Target="../media/image63.jpeg"/><Relationship Id="rId2" Type="http://schemas.openxmlformats.org/officeDocument/2006/relationships/notesSlide" Target="../notesSlides/notesSlide36.xml"/><Relationship Id="rId1" Type="http://schemas.openxmlformats.org/officeDocument/2006/relationships/slideLayout" Target="../slideLayouts/slideLayout23.xml"/><Relationship Id="rId6" Type="http://schemas.openxmlformats.org/officeDocument/2006/relationships/image" Target="../media/image2.png"/><Relationship Id="rId5" Type="http://schemas.microsoft.com/office/2007/relationships/hdphoto" Target="../media/hdphoto1.wdp"/><Relationship Id="rId4" Type="http://schemas.openxmlformats.org/officeDocument/2006/relationships/image" Target="../media/image1.png"/></Relationships>
</file>

<file path=ppt/slides/_rels/slide38.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37.xml"/><Relationship Id="rId1" Type="http://schemas.openxmlformats.org/officeDocument/2006/relationships/slideLayout" Target="../slideLayouts/slideLayout23.xml"/><Relationship Id="rId6" Type="http://schemas.openxmlformats.org/officeDocument/2006/relationships/image" Target="../media/image2.png"/><Relationship Id="rId5" Type="http://schemas.microsoft.com/office/2007/relationships/hdphoto" Target="../media/hdphoto1.wdp"/><Relationship Id="rId4" Type="http://schemas.openxmlformats.org/officeDocument/2006/relationships/image" Target="../media/image1.png"/></Relationships>
</file>

<file path=ppt/slides/_rels/slide39.xml.rels><?xml version="1.0" encoding="UTF-8" standalone="yes"?>
<Relationships xmlns="http://schemas.openxmlformats.org/package/2006/relationships"><Relationship Id="rId8" Type="http://schemas.openxmlformats.org/officeDocument/2006/relationships/image" Target="../media/image67.png"/><Relationship Id="rId3" Type="http://schemas.openxmlformats.org/officeDocument/2006/relationships/image" Target="../media/image1.png"/><Relationship Id="rId7" Type="http://schemas.openxmlformats.org/officeDocument/2006/relationships/image" Target="../media/image66.png"/><Relationship Id="rId2" Type="http://schemas.openxmlformats.org/officeDocument/2006/relationships/notesSlide" Target="../notesSlides/notesSlide38.xml"/><Relationship Id="rId1" Type="http://schemas.openxmlformats.org/officeDocument/2006/relationships/slideLayout" Target="../slideLayouts/slideLayout23.xml"/><Relationship Id="rId6" Type="http://schemas.openxmlformats.org/officeDocument/2006/relationships/image" Target="../media/image65.png"/><Relationship Id="rId5" Type="http://schemas.openxmlformats.org/officeDocument/2006/relationships/image" Target="../media/image2.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11.png"/><Relationship Id="rId5" Type="http://schemas.openxmlformats.org/officeDocument/2006/relationships/image" Target="../media/image10.jpeg"/><Relationship Id="rId4" Type="http://schemas.openxmlformats.org/officeDocument/2006/relationships/image" Target="../media/image9.jpeg"/></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69.png"/><Relationship Id="rId2" Type="http://schemas.openxmlformats.org/officeDocument/2006/relationships/notesSlide" Target="../notesSlides/notesSlide39.xml"/><Relationship Id="rId1" Type="http://schemas.openxmlformats.org/officeDocument/2006/relationships/slideLayout" Target="../slideLayouts/slideLayout23.xml"/><Relationship Id="rId6" Type="http://schemas.openxmlformats.org/officeDocument/2006/relationships/image" Target="../media/image68.png"/><Relationship Id="rId5" Type="http://schemas.openxmlformats.org/officeDocument/2006/relationships/image" Target="../media/image2.png"/><Relationship Id="rId4" Type="http://schemas.microsoft.com/office/2007/relationships/hdphoto" Target="../media/hdphoto1.wdp"/></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71.png"/><Relationship Id="rId2" Type="http://schemas.openxmlformats.org/officeDocument/2006/relationships/notesSlide" Target="../notesSlides/notesSlide40.xml"/><Relationship Id="rId1" Type="http://schemas.openxmlformats.org/officeDocument/2006/relationships/slideLayout" Target="../slideLayouts/slideLayout23.xml"/><Relationship Id="rId6" Type="http://schemas.openxmlformats.org/officeDocument/2006/relationships/image" Target="../media/image70.png"/><Relationship Id="rId5" Type="http://schemas.openxmlformats.org/officeDocument/2006/relationships/image" Target="../media/image2.png"/><Relationship Id="rId4" Type="http://schemas.microsoft.com/office/2007/relationships/hdphoto" Target="../media/hdphoto1.wdp"/></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1.xml"/><Relationship Id="rId1" Type="http://schemas.openxmlformats.org/officeDocument/2006/relationships/slideLayout" Target="../slideLayouts/slideLayout23.xml"/><Relationship Id="rId6" Type="http://schemas.openxmlformats.org/officeDocument/2006/relationships/image" Target="../media/image72.png"/><Relationship Id="rId5" Type="http://schemas.openxmlformats.org/officeDocument/2006/relationships/image" Target="../media/image2.png"/><Relationship Id="rId4" Type="http://schemas.microsoft.com/office/2007/relationships/hdphoto" Target="../media/hdphoto1.wdp"/></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74.png"/><Relationship Id="rId2" Type="http://schemas.openxmlformats.org/officeDocument/2006/relationships/notesSlide" Target="../notesSlides/notesSlide42.xml"/><Relationship Id="rId1" Type="http://schemas.openxmlformats.org/officeDocument/2006/relationships/slideLayout" Target="../slideLayouts/slideLayout23.xml"/><Relationship Id="rId6" Type="http://schemas.openxmlformats.org/officeDocument/2006/relationships/image" Target="../media/image73.png"/><Relationship Id="rId5" Type="http://schemas.openxmlformats.org/officeDocument/2006/relationships/image" Target="../media/image2.png"/><Relationship Id="rId4" Type="http://schemas.microsoft.com/office/2007/relationships/hdphoto" Target="../media/hdphoto1.wdp"/></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3.xml"/><Relationship Id="rId1" Type="http://schemas.openxmlformats.org/officeDocument/2006/relationships/slideLayout" Target="../slideLayouts/slideLayout23.xml"/><Relationship Id="rId6" Type="http://schemas.openxmlformats.org/officeDocument/2006/relationships/image" Target="../media/image74.png"/><Relationship Id="rId5" Type="http://schemas.openxmlformats.org/officeDocument/2006/relationships/image" Target="../media/image2.png"/><Relationship Id="rId4" Type="http://schemas.microsoft.com/office/2007/relationships/hdphoto" Target="../media/hdphoto1.wdp"/></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23.xml"/><Relationship Id="rId6" Type="http://schemas.openxmlformats.org/officeDocument/2006/relationships/image" Target="../media/image75.png"/><Relationship Id="rId5" Type="http://schemas.openxmlformats.org/officeDocument/2006/relationships/image" Target="../media/image2.png"/><Relationship Id="rId4" Type="http://schemas.microsoft.com/office/2007/relationships/hdphoto" Target="../media/hdphoto1.wdp"/></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77.png"/><Relationship Id="rId2" Type="http://schemas.openxmlformats.org/officeDocument/2006/relationships/notesSlide" Target="../notesSlides/notesSlide45.xml"/><Relationship Id="rId1" Type="http://schemas.openxmlformats.org/officeDocument/2006/relationships/slideLayout" Target="../slideLayouts/slideLayout23.xml"/><Relationship Id="rId6" Type="http://schemas.openxmlformats.org/officeDocument/2006/relationships/image" Target="../media/image76.png"/><Relationship Id="rId5" Type="http://schemas.openxmlformats.org/officeDocument/2006/relationships/image" Target="../media/image2.png"/><Relationship Id="rId4" Type="http://schemas.microsoft.com/office/2007/relationships/hdphoto" Target="../media/hdphoto1.wdp"/></Relationships>
</file>

<file path=ppt/slides/_rels/slide4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6.xml"/><Relationship Id="rId1" Type="http://schemas.openxmlformats.org/officeDocument/2006/relationships/slideLayout" Target="../slideLayouts/slideLayout23.xml"/><Relationship Id="rId6" Type="http://schemas.openxmlformats.org/officeDocument/2006/relationships/image" Target="../media/image78.png"/><Relationship Id="rId5" Type="http://schemas.openxmlformats.org/officeDocument/2006/relationships/image" Target="../media/image2.png"/><Relationship Id="rId4" Type="http://schemas.microsoft.com/office/2007/relationships/hdphoto" Target="../media/hdphoto1.wdp"/></Relationships>
</file>

<file path=ppt/slides/_rels/slide4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7.xml"/><Relationship Id="rId1" Type="http://schemas.openxmlformats.org/officeDocument/2006/relationships/slideLayout" Target="../slideLayouts/slideLayout23.xml"/><Relationship Id="rId5" Type="http://schemas.openxmlformats.org/officeDocument/2006/relationships/image" Target="../media/image2.png"/><Relationship Id="rId4" Type="http://schemas.microsoft.com/office/2007/relationships/hdphoto" Target="../media/hdphoto1.wdp"/></Relationships>
</file>

<file path=ppt/slides/_rels/slide4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8.xml"/><Relationship Id="rId1" Type="http://schemas.openxmlformats.org/officeDocument/2006/relationships/slideLayout" Target="../slideLayouts/slideLayout23.xml"/><Relationship Id="rId5" Type="http://schemas.openxmlformats.org/officeDocument/2006/relationships/image" Target="../media/image2.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14.png"/></Relationships>
</file>

<file path=ppt/slides/_rels/slide5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9.xml"/><Relationship Id="rId1" Type="http://schemas.openxmlformats.org/officeDocument/2006/relationships/slideLayout" Target="../slideLayouts/slideLayout23.xml"/><Relationship Id="rId6" Type="http://schemas.openxmlformats.org/officeDocument/2006/relationships/image" Target="../media/image79.png"/><Relationship Id="rId5" Type="http://schemas.openxmlformats.org/officeDocument/2006/relationships/image" Target="../media/image2.png"/><Relationship Id="rId4" Type="http://schemas.microsoft.com/office/2007/relationships/hdphoto" Target="../media/hdphoto1.wdp"/></Relationships>
</file>

<file path=ppt/slides/_rels/slide5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0.xml"/><Relationship Id="rId1" Type="http://schemas.openxmlformats.org/officeDocument/2006/relationships/slideLayout" Target="../slideLayouts/slideLayout23.xml"/><Relationship Id="rId5" Type="http://schemas.openxmlformats.org/officeDocument/2006/relationships/image" Target="../media/image2.png"/><Relationship Id="rId4" Type="http://schemas.microsoft.com/office/2007/relationships/hdphoto" Target="../media/hdphoto1.wdp"/></Relationships>
</file>

<file path=ppt/slides/_rels/slide5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1.xml"/><Relationship Id="rId1" Type="http://schemas.openxmlformats.org/officeDocument/2006/relationships/slideLayout" Target="../slideLayouts/slideLayout23.xml"/><Relationship Id="rId5" Type="http://schemas.openxmlformats.org/officeDocument/2006/relationships/image" Target="../media/image2.png"/><Relationship Id="rId4" Type="http://schemas.microsoft.com/office/2007/relationships/hdphoto" Target="../media/hdphoto1.wdp"/></Relationships>
</file>

<file path=ppt/slides/_rels/slide53.xml.rels><?xml version="1.0" encoding="UTF-8" standalone="yes"?>
<Relationships xmlns="http://schemas.openxmlformats.org/package/2006/relationships"><Relationship Id="rId8" Type="http://schemas.openxmlformats.org/officeDocument/2006/relationships/image" Target="../media/image82.png"/><Relationship Id="rId3" Type="http://schemas.openxmlformats.org/officeDocument/2006/relationships/image" Target="../media/image1.png"/><Relationship Id="rId7" Type="http://schemas.openxmlformats.org/officeDocument/2006/relationships/image" Target="../media/image81.png"/><Relationship Id="rId2" Type="http://schemas.openxmlformats.org/officeDocument/2006/relationships/notesSlide" Target="../notesSlides/notesSlide52.xml"/><Relationship Id="rId1" Type="http://schemas.openxmlformats.org/officeDocument/2006/relationships/slideLayout" Target="../slideLayouts/slideLayout23.xml"/><Relationship Id="rId6" Type="http://schemas.openxmlformats.org/officeDocument/2006/relationships/image" Target="../media/image80.png"/><Relationship Id="rId5" Type="http://schemas.openxmlformats.org/officeDocument/2006/relationships/image" Target="../media/image2.png"/><Relationship Id="rId4" Type="http://schemas.microsoft.com/office/2007/relationships/hdphoto" Target="../media/hdphoto1.wdp"/></Relationships>
</file>

<file path=ppt/slides/_rels/slide5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3.png"/><Relationship Id="rId2" Type="http://schemas.openxmlformats.org/officeDocument/2006/relationships/notesSlide" Target="../notesSlides/notesSlide53.xml"/><Relationship Id="rId1" Type="http://schemas.openxmlformats.org/officeDocument/2006/relationships/slideLayout" Target="../slideLayouts/slideLayout23.xml"/><Relationship Id="rId6" Type="http://schemas.openxmlformats.org/officeDocument/2006/relationships/image" Target="../media/image82.png"/><Relationship Id="rId5" Type="http://schemas.openxmlformats.org/officeDocument/2006/relationships/image" Target="../media/image2.png"/><Relationship Id="rId4" Type="http://schemas.microsoft.com/office/2007/relationships/hdphoto" Target="../media/hdphoto1.wdp"/></Relationships>
</file>

<file path=ppt/slides/_rels/slide5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4.xml"/><Relationship Id="rId1" Type="http://schemas.openxmlformats.org/officeDocument/2006/relationships/slideLayout" Target="../slideLayouts/slideLayout23.xml"/><Relationship Id="rId6" Type="http://schemas.openxmlformats.org/officeDocument/2006/relationships/image" Target="../media/image84.png"/><Relationship Id="rId5" Type="http://schemas.openxmlformats.org/officeDocument/2006/relationships/image" Target="../media/image2.png"/><Relationship Id="rId4" Type="http://schemas.microsoft.com/office/2007/relationships/hdphoto" Target="../media/hdphoto1.wdp"/></Relationships>
</file>

<file path=ppt/slides/_rels/slide5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6.png"/><Relationship Id="rId2" Type="http://schemas.openxmlformats.org/officeDocument/2006/relationships/notesSlide" Target="../notesSlides/notesSlide55.xml"/><Relationship Id="rId1" Type="http://schemas.openxmlformats.org/officeDocument/2006/relationships/slideLayout" Target="../slideLayouts/slideLayout23.xml"/><Relationship Id="rId6" Type="http://schemas.openxmlformats.org/officeDocument/2006/relationships/image" Target="../media/image85.png"/><Relationship Id="rId5" Type="http://schemas.openxmlformats.org/officeDocument/2006/relationships/image" Target="../media/image2.png"/><Relationship Id="rId4" Type="http://schemas.microsoft.com/office/2007/relationships/hdphoto" Target="../media/hdphoto1.wdp"/></Relationships>
</file>

<file path=ppt/slides/_rels/slide5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8.png"/><Relationship Id="rId2" Type="http://schemas.openxmlformats.org/officeDocument/2006/relationships/notesSlide" Target="../notesSlides/notesSlide56.xml"/><Relationship Id="rId1" Type="http://schemas.openxmlformats.org/officeDocument/2006/relationships/slideLayout" Target="../slideLayouts/slideLayout23.xml"/><Relationship Id="rId6" Type="http://schemas.openxmlformats.org/officeDocument/2006/relationships/image" Target="../media/image87.png"/><Relationship Id="rId5" Type="http://schemas.openxmlformats.org/officeDocument/2006/relationships/image" Target="../media/image2.png"/><Relationship Id="rId4" Type="http://schemas.microsoft.com/office/2007/relationships/hdphoto" Target="../media/hdphoto1.wdp"/></Relationships>
</file>

<file path=ppt/slides/_rels/slide5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0.png"/><Relationship Id="rId2" Type="http://schemas.openxmlformats.org/officeDocument/2006/relationships/notesSlide" Target="../notesSlides/notesSlide57.xml"/><Relationship Id="rId1" Type="http://schemas.openxmlformats.org/officeDocument/2006/relationships/slideLayout" Target="../slideLayouts/slideLayout23.xml"/><Relationship Id="rId6" Type="http://schemas.openxmlformats.org/officeDocument/2006/relationships/image" Target="../media/image89.png"/><Relationship Id="rId5" Type="http://schemas.openxmlformats.org/officeDocument/2006/relationships/image" Target="../media/image2.png"/><Relationship Id="rId4" Type="http://schemas.microsoft.com/office/2007/relationships/hdphoto" Target="../media/hdphoto1.wdp"/></Relationships>
</file>

<file path=ppt/slides/_rels/slide5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8.xml"/><Relationship Id="rId1" Type="http://schemas.openxmlformats.org/officeDocument/2006/relationships/slideLayout" Target="../slideLayouts/slideLayout23.xml"/><Relationship Id="rId6" Type="http://schemas.openxmlformats.org/officeDocument/2006/relationships/image" Target="../media/image91.png"/><Relationship Id="rId5" Type="http://schemas.openxmlformats.org/officeDocument/2006/relationships/image" Target="../media/image2.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microsoft.com/office/2007/relationships/hdphoto" Target="../media/hdphoto2.wdp"/><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15.png"/><Relationship Id="rId5" Type="http://schemas.openxmlformats.org/officeDocument/2006/relationships/image" Target="../media/image2.png"/><Relationship Id="rId4" Type="http://schemas.microsoft.com/office/2007/relationships/hdphoto" Target="../media/hdphoto1.wdp"/></Relationships>
</file>

<file path=ppt/slides/_rels/slide60.xml.rels><?xml version="1.0" encoding="UTF-8" standalone="yes"?>
<Relationships xmlns="http://schemas.openxmlformats.org/package/2006/relationships"><Relationship Id="rId8" Type="http://schemas.openxmlformats.org/officeDocument/2006/relationships/image" Target="../media/image81.png"/><Relationship Id="rId3" Type="http://schemas.openxmlformats.org/officeDocument/2006/relationships/image" Target="../media/image1.png"/><Relationship Id="rId7" Type="http://schemas.openxmlformats.org/officeDocument/2006/relationships/image" Target="../media/image80.png"/><Relationship Id="rId2" Type="http://schemas.openxmlformats.org/officeDocument/2006/relationships/notesSlide" Target="../notesSlides/notesSlide59.xml"/><Relationship Id="rId1" Type="http://schemas.openxmlformats.org/officeDocument/2006/relationships/slideLayout" Target="../slideLayouts/slideLayout23.xml"/><Relationship Id="rId6" Type="http://schemas.openxmlformats.org/officeDocument/2006/relationships/image" Target="../media/image92.png"/><Relationship Id="rId5" Type="http://schemas.openxmlformats.org/officeDocument/2006/relationships/image" Target="../media/image2.png"/><Relationship Id="rId4" Type="http://schemas.microsoft.com/office/2007/relationships/hdphoto" Target="../media/hdphoto1.wdp"/></Relationships>
</file>

<file path=ppt/slides/_rels/slide6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3.png"/><Relationship Id="rId2" Type="http://schemas.openxmlformats.org/officeDocument/2006/relationships/notesSlide" Target="../notesSlides/notesSlide60.xml"/><Relationship Id="rId1" Type="http://schemas.openxmlformats.org/officeDocument/2006/relationships/slideLayout" Target="../slideLayouts/slideLayout23.xml"/><Relationship Id="rId6" Type="http://schemas.openxmlformats.org/officeDocument/2006/relationships/hyperlink" Target="https://link.zhihu.com/?target=http%3A//localhost%3A50070" TargetMode="External"/><Relationship Id="rId5" Type="http://schemas.openxmlformats.org/officeDocument/2006/relationships/image" Target="../media/image2.png"/><Relationship Id="rId4" Type="http://schemas.microsoft.com/office/2007/relationships/hdphoto" Target="../media/hdphoto1.wdp"/></Relationships>
</file>

<file path=ppt/slides/_rels/slide6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1.xml"/><Relationship Id="rId1" Type="http://schemas.openxmlformats.org/officeDocument/2006/relationships/slideLayout" Target="../slideLayouts/slideLayout23.xml"/><Relationship Id="rId5" Type="http://schemas.openxmlformats.org/officeDocument/2006/relationships/image" Target="../media/image2.png"/><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6" name="Picture 12" descr="Hi!! Data Science is Cool – Hitchhikers Guide from Noob to Data Scientist">
            <a:extLst>
              <a:ext uri="{FF2B5EF4-FFF2-40B4-BE49-F238E27FC236}">
                <a16:creationId xmlns:a16="http://schemas.microsoft.com/office/drawing/2014/main" id="{EADB3F62-66B9-4EE2-A40F-24665B2FD55A}"/>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3" name="副标题 2"/>
          <p:cNvSpPr>
            <a:spLocks noGrp="1"/>
          </p:cNvSpPr>
          <p:nvPr>
            <p:ph type="subTitle" idx="1"/>
          </p:nvPr>
        </p:nvSpPr>
        <p:spPr>
          <a:xfrm>
            <a:off x="3361912" y="3607825"/>
            <a:ext cx="5468175" cy="2197529"/>
          </a:xfrm>
        </p:spPr>
        <p:txBody>
          <a:bodyPr>
            <a:normAutofit fontScale="92500" lnSpcReduction="10000"/>
          </a:bodyPr>
          <a:lstStyle/>
          <a:p>
            <a:pPr>
              <a:lnSpc>
                <a:spcPct val="150000"/>
              </a:lnSpc>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吕建成</a:t>
            </a:r>
            <a:endParaRPr lang="en-US" altLang="zh-CN" b="1"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50000"/>
              </a:lnSpc>
            </a:pPr>
            <a:r>
              <a:rPr lang="en-US" altLang="zh-CN" sz="2100" b="1">
                <a:latin typeface="Times New Roman" panose="02020603050405020304" pitchFamily="18" charset="0"/>
                <a:ea typeface="微软雅黑" panose="020B0503020204020204" pitchFamily="34" charset="-122"/>
                <a:cs typeface="Times New Roman" panose="02020603050405020304" pitchFamily="18" charset="0"/>
              </a:rPr>
              <a:t>lvjiancheng@</a:t>
            </a:r>
            <a:r>
              <a:rPr lang="en-US" altLang="zh-CN" sz="2100" b="1" dirty="0">
                <a:latin typeface="Times New Roman" panose="02020603050405020304" pitchFamily="18" charset="0"/>
                <a:ea typeface="微软雅黑" panose="020B0503020204020204" pitchFamily="34" charset="-122"/>
                <a:cs typeface="Times New Roman" panose="02020603050405020304" pitchFamily="18" charset="0"/>
              </a:rPr>
              <a:t>scu.edu.cn</a:t>
            </a:r>
          </a:p>
          <a:p>
            <a:pPr>
              <a:lnSpc>
                <a:spcPct val="150000"/>
              </a:lnSpc>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四川大学计算机学院（软件学院）</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50000"/>
              </a:lnSpc>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数据智能与计算艺术实验室</a:t>
            </a:r>
          </a:p>
          <a:p>
            <a:pPr>
              <a:lnSpc>
                <a:spcPct val="150000"/>
              </a:lnSpc>
            </a:pPr>
            <a:endPar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 name="文本框 3"/>
          <p:cNvSpPr txBox="1"/>
          <p:nvPr/>
        </p:nvSpPr>
        <p:spPr>
          <a:xfrm>
            <a:off x="617759" y="275143"/>
            <a:ext cx="3986989" cy="46166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sp>
        <p:nvSpPr>
          <p:cNvPr id="2" name="标题 1"/>
          <p:cNvSpPr>
            <a:spLocks noGrp="1"/>
          </p:cNvSpPr>
          <p:nvPr>
            <p:ph type="ctrTitle"/>
          </p:nvPr>
        </p:nvSpPr>
        <p:spPr>
          <a:xfrm>
            <a:off x="1736350" y="1647432"/>
            <a:ext cx="8577060" cy="1425921"/>
          </a:xfrm>
        </p:spPr>
        <p:txBody>
          <a:bodyPr>
            <a:normAutofit/>
          </a:bodyPr>
          <a:lstStyle/>
          <a:p>
            <a:r>
              <a:rPr lang="zh-CN" altLang="en-US" sz="7200" b="1" dirty="0">
                <a:latin typeface="Times New Roman" panose="02020603050405020304" pitchFamily="18" charset="0"/>
                <a:ea typeface="Segoe UI Black" panose="020B0A02040204020203" pitchFamily="34" charset="0"/>
                <a:cs typeface="Times New Roman" panose="02020603050405020304" pitchFamily="18" charset="0"/>
              </a:rPr>
              <a:t>数据科学引论</a:t>
            </a:r>
            <a:endParaRPr lang="zh-CN" altLang="en-US" sz="7200" b="1" dirty="0">
              <a:latin typeface="Times New Roman" panose="02020603050405020304" pitchFamily="18" charset="0"/>
              <a:ea typeface="微软雅黑" panose="020B0503020204020204" pitchFamily="34" charset="-122"/>
              <a:cs typeface="Times New Roman" panose="02020603050405020304" pitchFamily="18" charset="0"/>
            </a:endParaRPr>
          </a:p>
        </p:txBody>
      </p:sp>
      <p:cxnSp>
        <p:nvCxnSpPr>
          <p:cNvPr id="6" name="直接连接符 5"/>
          <p:cNvCxnSpPr/>
          <p:nvPr/>
        </p:nvCxnSpPr>
        <p:spPr>
          <a:xfrm>
            <a:off x="2682240" y="3073353"/>
            <a:ext cx="6685280" cy="0"/>
          </a:xfrm>
          <a:prstGeom prst="line">
            <a:avLst/>
          </a:prstGeom>
          <a:ln w="38100">
            <a:gradFill flip="none" rotWithShape="1">
              <a:gsLst>
                <a:gs pos="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pic>
        <p:nvPicPr>
          <p:cNvPr id="8" name="图片 7">
            <a:extLst>
              <a:ext uri="{FF2B5EF4-FFF2-40B4-BE49-F238E27FC236}">
                <a16:creationId xmlns:a16="http://schemas.microsoft.com/office/drawing/2014/main" id="{0079F0AC-A617-4A90-8180-769B2E3B67FC}"/>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p:blipFill>
        <p:spPr>
          <a:xfrm>
            <a:off x="106332" y="77424"/>
            <a:ext cx="687156" cy="857103"/>
          </a:xfrm>
          <a:prstGeom prst="rect">
            <a:avLst/>
          </a:prstGeom>
        </p:spPr>
      </p:pic>
      <p:sp>
        <p:nvSpPr>
          <p:cNvPr id="10" name="灯片编号占位符 9">
            <a:extLst>
              <a:ext uri="{FF2B5EF4-FFF2-40B4-BE49-F238E27FC236}">
                <a16:creationId xmlns:a16="http://schemas.microsoft.com/office/drawing/2014/main" id="{A2324D8B-9D42-40A4-B417-8BEBC6C83B84}"/>
              </a:ext>
            </a:extLst>
          </p:cNvPr>
          <p:cNvSpPr>
            <a:spLocks noGrp="1"/>
          </p:cNvSpPr>
          <p:nvPr>
            <p:ph type="sldNum" sz="quarter" idx="12"/>
          </p:nvPr>
        </p:nvSpPr>
        <p:spPr/>
        <p:txBody>
          <a:bodyPr/>
          <a:lstStyle/>
          <a:p>
            <a:fld id="{0D4EF626-F2E7-47E8-A3E5-EAE9C4555C6D}" type="slidenum">
              <a:rPr lang="zh-CN" altLang="en-US" smtClean="0"/>
              <a:t>1</a:t>
            </a:fld>
            <a:endParaRPr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圆角矩形 6"/>
          <p:cNvSpPr/>
          <p:nvPr/>
        </p:nvSpPr>
        <p:spPr>
          <a:xfrm>
            <a:off x="1143424" y="1794510"/>
            <a:ext cx="5453803" cy="1328023"/>
          </a:xfrm>
          <a:prstGeom prst="roundRect">
            <a:avLst/>
          </a:prstGeom>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The larger the </a:t>
            </a:r>
            <a:r>
              <a:rPr lang="en-US" altLang="zh-CN"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organization</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 or the greater the amount of </a:t>
            </a:r>
            <a:r>
              <a:rPr lang="en-US" altLang="zh-CN"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data</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 being processed or both, the greater </a:t>
            </a:r>
            <a:r>
              <a:rPr lang="en-US" altLang="zh-CN"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the complexity of the technology ecosystem</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 supporting the data science activities.</a:t>
            </a:r>
          </a:p>
        </p:txBody>
      </p:sp>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3" name="圆角矩形 12"/>
          <p:cNvSpPr/>
          <p:nvPr/>
        </p:nvSpPr>
        <p:spPr>
          <a:xfrm>
            <a:off x="1143424" y="4145486"/>
            <a:ext cx="5453803" cy="2247424"/>
          </a:xfrm>
          <a:prstGeom prst="roundRect">
            <a:avLst/>
          </a:prstGeom>
          <a:ln w="19050">
            <a:solidFill>
              <a:schemeClr val="tx1"/>
            </a:solidFill>
          </a:ln>
        </p:spPr>
        <p:txBody>
          <a:bodyPr wrap="square">
            <a:spAutoFit/>
          </a:bodyPr>
          <a:lstStyle/>
          <a:p>
            <a:pPr algn="just"/>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In most cases, the ecosystem contains </a:t>
            </a:r>
            <a:r>
              <a:rPr lang="en-US" altLang="zh-CN"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tools</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 and </a:t>
            </a:r>
            <a:r>
              <a:rPr lang="en-US" altLang="zh-CN"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components</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 from a number of </a:t>
            </a:r>
            <a:r>
              <a:rPr lang="en-US" altLang="zh-CN"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different software suppliers</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 processing data in many </a:t>
            </a:r>
            <a:r>
              <a:rPr lang="en-US" altLang="zh-CN"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different formats</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 Two extremes: 1) the organization may decide to invest in </a:t>
            </a:r>
            <a:r>
              <a:rPr lang="en-US" altLang="zh-CN"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 commercial integrated tool set</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 2) it might build up a </a:t>
            </a:r>
            <a:r>
              <a:rPr lang="en-US" altLang="zh-CN"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bespoke ecosystem </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by integrating a set of open-source tools and languages.</a:t>
            </a:r>
          </a:p>
        </p:txBody>
      </p:sp>
      <p:sp>
        <p:nvSpPr>
          <p:cNvPr id="15" name="矩形 14">
            <a:extLst>
              <a:ext uri="{FF2B5EF4-FFF2-40B4-BE49-F238E27FC236}">
                <a16:creationId xmlns:a16="http://schemas.microsoft.com/office/drawing/2014/main" id="{BF6D8116-4D75-4B20-BF0D-B82C1E768C7B}"/>
              </a:ext>
            </a:extLst>
          </p:cNvPr>
          <p:cNvSpPr/>
          <p:nvPr/>
        </p:nvSpPr>
        <p:spPr>
          <a:xfrm>
            <a:off x="671052" y="1167950"/>
            <a:ext cx="7077641" cy="510717"/>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 技术生态系统的复杂性</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标题 1">
            <a:extLst>
              <a:ext uri="{FF2B5EF4-FFF2-40B4-BE49-F238E27FC236}">
                <a16:creationId xmlns:a16="http://schemas.microsoft.com/office/drawing/2014/main" id="{B3AA54A0-B1BE-4A51-B600-9DD4BBD923FD}"/>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A Data Science Ecosystem</a:t>
            </a:r>
          </a:p>
        </p:txBody>
      </p:sp>
      <p:sp>
        <p:nvSpPr>
          <p:cNvPr id="17" name="灯片编号占位符 1">
            <a:extLst>
              <a:ext uri="{FF2B5EF4-FFF2-40B4-BE49-F238E27FC236}">
                <a16:creationId xmlns:a16="http://schemas.microsoft.com/office/drawing/2014/main" id="{17C5536A-501D-41C5-93EA-DDD508BCA63D}"/>
              </a:ext>
            </a:extLst>
          </p:cNvPr>
          <p:cNvSpPr>
            <a:spLocks noGrp="1"/>
          </p:cNvSpPr>
          <p:nvPr>
            <p:ph type="sldNum" sz="quarter" idx="12"/>
          </p:nvPr>
        </p:nvSpPr>
        <p:spPr>
          <a:xfrm>
            <a:off x="8610600" y="6356352"/>
            <a:ext cx="2743200" cy="365125"/>
          </a:xfrm>
        </p:spPr>
        <p:txBody>
          <a:bodyPr/>
          <a:lstStyle/>
          <a:p>
            <a:fld id="{0D4EF626-F2E7-47E8-A3E5-EAE9C4555C6D}" type="slidenum">
              <a:rPr lang="zh-CN" altLang="en-US" smtClean="0">
                <a:latin typeface="Times New Roman" panose="02020603050405020304" pitchFamily="18" charset="0"/>
                <a:ea typeface="微软雅黑" panose="020B0503020204020204" pitchFamily="34" charset="-122"/>
                <a:cs typeface="Times New Roman" panose="02020603050405020304" pitchFamily="18" charset="0"/>
              </a:rPr>
              <a:t>10</a:t>
            </a:fld>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a:extLst>
              <a:ext uri="{FF2B5EF4-FFF2-40B4-BE49-F238E27FC236}">
                <a16:creationId xmlns:a16="http://schemas.microsoft.com/office/drawing/2014/main" id="{D514D9D4-337D-4486-BF2D-A0C62A56FE5F}"/>
              </a:ext>
            </a:extLst>
          </p:cNvPr>
          <p:cNvSpPr/>
          <p:nvPr/>
        </p:nvSpPr>
        <p:spPr>
          <a:xfrm>
            <a:off x="671052" y="3465183"/>
            <a:ext cx="7077641" cy="510717"/>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 两个极端</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3074" name="Picture 2" descr="Ecosystems – Apple, Google, Microsoft | abstractionshift">
            <a:extLst>
              <a:ext uri="{FF2B5EF4-FFF2-40B4-BE49-F238E27FC236}">
                <a16:creationId xmlns:a16="http://schemas.microsoft.com/office/drawing/2014/main" id="{C34179DD-53DF-4BF5-A72F-344AFCC63B6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602" t="11428" r="8276" b="2543"/>
          <a:stretch/>
        </p:blipFill>
        <p:spPr bwMode="auto">
          <a:xfrm>
            <a:off x="6911810" y="1927094"/>
            <a:ext cx="4811607" cy="4097612"/>
          </a:xfrm>
          <a:prstGeom prst="ellips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32351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7" name="矩形: 圆角 6"/>
          <p:cNvSpPr/>
          <p:nvPr/>
        </p:nvSpPr>
        <p:spPr>
          <a:xfrm>
            <a:off x="2494704" y="1957338"/>
            <a:ext cx="5811352" cy="1054838"/>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2" name="矩形: 圆角 11"/>
          <p:cNvSpPr/>
          <p:nvPr/>
        </p:nvSpPr>
        <p:spPr>
          <a:xfrm>
            <a:off x="2494704" y="3514229"/>
            <a:ext cx="5811352" cy="1065683"/>
          </a:xfrm>
          <a:prstGeom prst="round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3" name="矩形: 圆角 12"/>
          <p:cNvSpPr/>
          <p:nvPr/>
        </p:nvSpPr>
        <p:spPr>
          <a:xfrm>
            <a:off x="2494704" y="5011998"/>
            <a:ext cx="5811352" cy="107652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6" name="文本框 15"/>
          <p:cNvSpPr txBox="1"/>
          <p:nvPr/>
        </p:nvSpPr>
        <p:spPr>
          <a:xfrm rot="10800000">
            <a:off x="2472033" y="1946493"/>
            <a:ext cx="400110" cy="1076528"/>
          </a:xfrm>
          <a:prstGeom prst="rect">
            <a:avLst/>
          </a:prstGeom>
          <a:solidFill>
            <a:schemeClr val="tx1"/>
          </a:solidFill>
        </p:spPr>
        <p:txBody>
          <a:bodyPr vert="eaVert" wrap="square" rtlCol="0">
            <a:spAutoFit/>
          </a:bodyPr>
          <a:lstStyle/>
          <a:p>
            <a:r>
              <a:rPr lang="en-US" altLang="zh-CN" sz="1400" b="1" dirty="0">
                <a:solidFill>
                  <a:schemeClr val="bg1"/>
                </a:solidFill>
                <a:latin typeface="Times New Roman" panose="02020603050405020304" pitchFamily="18" charset="0"/>
                <a:cs typeface="Times New Roman" panose="02020603050405020304" pitchFamily="18" charset="0"/>
              </a:rPr>
              <a:t>Applications</a:t>
            </a:r>
            <a:endParaRPr lang="zh-CN" altLang="en-US" sz="1400" b="1" dirty="0">
              <a:solidFill>
                <a:schemeClr val="bg1"/>
              </a:solidFill>
              <a:latin typeface="Times New Roman" panose="02020603050405020304" pitchFamily="18" charset="0"/>
              <a:cs typeface="Times New Roman" panose="02020603050405020304" pitchFamily="18" charset="0"/>
            </a:endParaRPr>
          </a:p>
        </p:txBody>
      </p:sp>
      <p:sp>
        <p:nvSpPr>
          <p:cNvPr id="17" name="文本框 16"/>
          <p:cNvSpPr txBox="1"/>
          <p:nvPr/>
        </p:nvSpPr>
        <p:spPr>
          <a:xfrm rot="10800000">
            <a:off x="2472033" y="3503384"/>
            <a:ext cx="400110" cy="1076528"/>
          </a:xfrm>
          <a:prstGeom prst="rect">
            <a:avLst/>
          </a:prstGeom>
          <a:solidFill>
            <a:schemeClr val="tx1"/>
          </a:solidFill>
        </p:spPr>
        <p:txBody>
          <a:bodyPr vert="eaVert" wrap="square" rtlCol="0">
            <a:spAutoFit/>
          </a:bodyPr>
          <a:lstStyle/>
          <a:p>
            <a:r>
              <a:rPr lang="en-US" altLang="zh-CN" sz="1400" b="1" dirty="0">
                <a:solidFill>
                  <a:schemeClr val="bg1"/>
                </a:solidFill>
                <a:latin typeface="Times New Roman" panose="02020603050405020304" pitchFamily="18" charset="0"/>
                <a:cs typeface="Times New Roman" panose="02020603050405020304" pitchFamily="18" charset="0"/>
              </a:rPr>
              <a:t>Data storage</a:t>
            </a:r>
            <a:endParaRPr lang="zh-CN" altLang="en-US" sz="1400" b="1" dirty="0">
              <a:solidFill>
                <a:schemeClr val="bg1"/>
              </a:solidFill>
              <a:latin typeface="Times New Roman" panose="02020603050405020304" pitchFamily="18" charset="0"/>
              <a:cs typeface="Times New Roman" panose="02020603050405020304" pitchFamily="18" charset="0"/>
            </a:endParaRPr>
          </a:p>
        </p:txBody>
      </p:sp>
      <p:sp>
        <p:nvSpPr>
          <p:cNvPr id="18" name="文本框 17"/>
          <p:cNvSpPr txBox="1"/>
          <p:nvPr/>
        </p:nvSpPr>
        <p:spPr>
          <a:xfrm rot="10800000">
            <a:off x="2472033" y="5011998"/>
            <a:ext cx="400110" cy="1076528"/>
          </a:xfrm>
          <a:prstGeom prst="rect">
            <a:avLst/>
          </a:prstGeom>
          <a:solidFill>
            <a:schemeClr val="tx1"/>
          </a:solidFill>
        </p:spPr>
        <p:txBody>
          <a:bodyPr vert="eaVert" wrap="square" rtlCol="0">
            <a:spAutoFit/>
          </a:bodyPr>
          <a:lstStyle/>
          <a:p>
            <a:r>
              <a:rPr lang="en-US" altLang="zh-CN" sz="1400" b="1" dirty="0">
                <a:solidFill>
                  <a:schemeClr val="bg1"/>
                </a:solidFill>
                <a:latin typeface="Times New Roman" panose="02020603050405020304" pitchFamily="18" charset="0"/>
                <a:cs typeface="Times New Roman" panose="02020603050405020304" pitchFamily="18" charset="0"/>
              </a:rPr>
              <a:t>Data sources</a:t>
            </a:r>
            <a:endParaRPr lang="zh-CN" altLang="en-US" sz="1400" b="1" dirty="0">
              <a:solidFill>
                <a:schemeClr val="bg1"/>
              </a:solidFill>
              <a:latin typeface="Times New Roman" panose="02020603050405020304" pitchFamily="18" charset="0"/>
              <a:cs typeface="Times New Roman" panose="02020603050405020304" pitchFamily="18" charset="0"/>
            </a:endParaRPr>
          </a:p>
        </p:txBody>
      </p:sp>
      <p:sp>
        <p:nvSpPr>
          <p:cNvPr id="19" name="矩形 18"/>
          <p:cNvSpPr/>
          <p:nvPr/>
        </p:nvSpPr>
        <p:spPr>
          <a:xfrm>
            <a:off x="3216137" y="2136406"/>
            <a:ext cx="1044124" cy="64234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latin typeface="Times New Roman" panose="02020603050405020304" pitchFamily="18" charset="0"/>
                <a:cs typeface="Times New Roman" panose="02020603050405020304" pitchFamily="18" charset="0"/>
              </a:rPr>
              <a:t>Business analytics</a:t>
            </a:r>
            <a:endParaRPr lang="zh-CN" altLang="en-US" sz="1400" dirty="0">
              <a:solidFill>
                <a:schemeClr val="tx1"/>
              </a:solidFill>
              <a:latin typeface="Times New Roman" panose="02020603050405020304" pitchFamily="18" charset="0"/>
              <a:cs typeface="Times New Roman" panose="02020603050405020304" pitchFamily="18" charset="0"/>
            </a:endParaRPr>
          </a:p>
        </p:txBody>
      </p:sp>
      <p:sp>
        <p:nvSpPr>
          <p:cNvPr id="20" name="矩形 19"/>
          <p:cNvSpPr/>
          <p:nvPr/>
        </p:nvSpPr>
        <p:spPr>
          <a:xfrm>
            <a:off x="4502440" y="2136404"/>
            <a:ext cx="1084285" cy="64234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latin typeface="Times New Roman" panose="02020603050405020304" pitchFamily="18" charset="0"/>
                <a:cs typeface="Times New Roman" panose="02020603050405020304" pitchFamily="18" charset="0"/>
              </a:rPr>
              <a:t>Custom</a:t>
            </a:r>
          </a:p>
          <a:p>
            <a:pPr algn="ctr"/>
            <a:r>
              <a:rPr lang="en-US" altLang="zh-CN" sz="1400" dirty="0">
                <a:solidFill>
                  <a:schemeClr val="tx1"/>
                </a:solidFill>
                <a:latin typeface="Times New Roman" panose="02020603050405020304" pitchFamily="18" charset="0"/>
                <a:cs typeface="Times New Roman" panose="02020603050405020304" pitchFamily="18" charset="0"/>
              </a:rPr>
              <a:t>applications</a:t>
            </a:r>
            <a:endParaRPr lang="zh-CN" altLang="en-US" sz="1400" dirty="0">
              <a:solidFill>
                <a:schemeClr val="tx1"/>
              </a:solidFill>
              <a:latin typeface="Times New Roman" panose="02020603050405020304" pitchFamily="18" charset="0"/>
              <a:cs typeface="Times New Roman" panose="02020603050405020304" pitchFamily="18" charset="0"/>
            </a:endParaRPr>
          </a:p>
        </p:txBody>
      </p:sp>
      <p:sp>
        <p:nvSpPr>
          <p:cNvPr id="21" name="矩形 20"/>
          <p:cNvSpPr/>
          <p:nvPr/>
        </p:nvSpPr>
        <p:spPr>
          <a:xfrm>
            <a:off x="5828905" y="2136404"/>
            <a:ext cx="1044124" cy="64234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latin typeface="Times New Roman" panose="02020603050405020304" pitchFamily="18" charset="0"/>
                <a:cs typeface="Times New Roman" panose="02020603050405020304" pitchFamily="18" charset="0"/>
              </a:rPr>
              <a:t>Back-end</a:t>
            </a:r>
          </a:p>
          <a:p>
            <a:pPr algn="ctr"/>
            <a:r>
              <a:rPr lang="en-US" altLang="zh-CN" sz="1400" dirty="0">
                <a:solidFill>
                  <a:schemeClr val="tx1"/>
                </a:solidFill>
                <a:latin typeface="Times New Roman" panose="02020603050405020304" pitchFamily="18" charset="0"/>
                <a:cs typeface="Times New Roman" panose="02020603050405020304" pitchFamily="18" charset="0"/>
              </a:rPr>
              <a:t>processes</a:t>
            </a:r>
            <a:endParaRPr lang="zh-CN" altLang="en-US" sz="1400" dirty="0">
              <a:solidFill>
                <a:schemeClr val="tx1"/>
              </a:solidFill>
              <a:latin typeface="Times New Roman" panose="02020603050405020304" pitchFamily="18" charset="0"/>
              <a:cs typeface="Times New Roman" panose="02020603050405020304" pitchFamily="18" charset="0"/>
            </a:endParaRPr>
          </a:p>
        </p:txBody>
      </p:sp>
      <p:sp>
        <p:nvSpPr>
          <p:cNvPr id="22" name="矩形 21"/>
          <p:cNvSpPr/>
          <p:nvPr/>
        </p:nvSpPr>
        <p:spPr>
          <a:xfrm>
            <a:off x="7058735" y="2136404"/>
            <a:ext cx="1084285" cy="64234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latin typeface="Times New Roman" panose="02020603050405020304" pitchFamily="18" charset="0"/>
                <a:cs typeface="Times New Roman" panose="02020603050405020304" pitchFamily="18" charset="0"/>
              </a:rPr>
              <a:t>Packaged</a:t>
            </a:r>
          </a:p>
          <a:p>
            <a:pPr algn="ctr"/>
            <a:r>
              <a:rPr lang="en-US" altLang="zh-CN" sz="1400" dirty="0">
                <a:solidFill>
                  <a:schemeClr val="tx1"/>
                </a:solidFill>
                <a:latin typeface="Times New Roman" panose="02020603050405020304" pitchFamily="18" charset="0"/>
                <a:cs typeface="Times New Roman" panose="02020603050405020304" pitchFamily="18" charset="0"/>
              </a:rPr>
              <a:t>applications</a:t>
            </a:r>
            <a:endParaRPr lang="zh-CN" altLang="en-US" sz="1400" dirty="0">
              <a:solidFill>
                <a:schemeClr val="tx1"/>
              </a:solidFill>
              <a:latin typeface="Times New Roman" panose="02020603050405020304" pitchFamily="18" charset="0"/>
              <a:cs typeface="Times New Roman" panose="02020603050405020304" pitchFamily="18" charset="0"/>
            </a:endParaRPr>
          </a:p>
        </p:txBody>
      </p:sp>
      <p:sp>
        <p:nvSpPr>
          <p:cNvPr id="23" name="矩形 22"/>
          <p:cNvSpPr/>
          <p:nvPr/>
        </p:nvSpPr>
        <p:spPr>
          <a:xfrm>
            <a:off x="3166399" y="3574756"/>
            <a:ext cx="2294061" cy="933783"/>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24" name="矩形 23"/>
          <p:cNvSpPr/>
          <p:nvPr/>
        </p:nvSpPr>
        <p:spPr>
          <a:xfrm>
            <a:off x="5828905" y="3559028"/>
            <a:ext cx="2247165" cy="94951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25" name="文本框 24"/>
          <p:cNvSpPr txBox="1"/>
          <p:nvPr/>
        </p:nvSpPr>
        <p:spPr>
          <a:xfrm>
            <a:off x="7554131" y="2924433"/>
            <a:ext cx="914400" cy="369332"/>
          </a:xfrm>
          <a:prstGeom prst="rect">
            <a:avLst/>
          </a:prstGeom>
          <a:noFill/>
        </p:spPr>
        <p:txBody>
          <a:bodyPr wrap="square" rtlCol="0">
            <a:spAutoFit/>
          </a:bodyPr>
          <a:lstStyle/>
          <a:p>
            <a:endParaRPr lang="zh-CN" altLang="en-US" dirty="0">
              <a:latin typeface="Times New Roman" panose="02020603050405020304" pitchFamily="18" charset="0"/>
              <a:cs typeface="Times New Roman" panose="02020603050405020304" pitchFamily="18" charset="0"/>
            </a:endParaRPr>
          </a:p>
        </p:txBody>
      </p:sp>
      <p:sp>
        <p:nvSpPr>
          <p:cNvPr id="26" name="文本框 25"/>
          <p:cNvSpPr txBox="1"/>
          <p:nvPr/>
        </p:nvSpPr>
        <p:spPr>
          <a:xfrm>
            <a:off x="3117758" y="3519731"/>
            <a:ext cx="1729291" cy="307777"/>
          </a:xfrm>
          <a:prstGeom prst="rect">
            <a:avLst/>
          </a:prstGeom>
          <a:noFill/>
        </p:spPr>
        <p:txBody>
          <a:bodyPr wrap="square" rtlCol="0">
            <a:spAutoFit/>
          </a:bodyPr>
          <a:lstStyle/>
          <a:p>
            <a:r>
              <a:rPr lang="en-US" altLang="zh-CN" sz="1400" dirty="0">
                <a:solidFill>
                  <a:schemeClr val="bg1"/>
                </a:solidFill>
                <a:latin typeface="Times New Roman" panose="02020603050405020304" pitchFamily="18" charset="0"/>
                <a:cs typeface="Times New Roman" panose="02020603050405020304" pitchFamily="18" charset="0"/>
              </a:rPr>
              <a:t>Data analysis</a:t>
            </a:r>
            <a:endParaRPr lang="zh-CN" altLang="en-US" sz="1400" dirty="0">
              <a:solidFill>
                <a:schemeClr val="bg1"/>
              </a:solidFill>
              <a:latin typeface="Times New Roman" panose="02020603050405020304" pitchFamily="18" charset="0"/>
              <a:cs typeface="Times New Roman" panose="02020603050405020304" pitchFamily="18" charset="0"/>
            </a:endParaRPr>
          </a:p>
        </p:txBody>
      </p:sp>
      <p:sp>
        <p:nvSpPr>
          <p:cNvPr id="27" name="矩形 26"/>
          <p:cNvSpPr/>
          <p:nvPr/>
        </p:nvSpPr>
        <p:spPr>
          <a:xfrm>
            <a:off x="3276445" y="3811846"/>
            <a:ext cx="2044587" cy="657993"/>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10237" y="3827509"/>
            <a:ext cx="459600" cy="459600"/>
          </a:xfrm>
          <a:prstGeom prst="rect">
            <a:avLst/>
          </a:prstGeom>
        </p:spPr>
      </p:pic>
      <p:pic>
        <p:nvPicPr>
          <p:cNvPr id="30" name="图片 2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90924" y="3811847"/>
            <a:ext cx="459600" cy="459600"/>
          </a:xfrm>
          <a:prstGeom prst="rect">
            <a:avLst/>
          </a:prstGeom>
        </p:spPr>
      </p:pic>
      <p:pic>
        <p:nvPicPr>
          <p:cNvPr id="31" name="图片 3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55183" y="3819193"/>
            <a:ext cx="459600" cy="459600"/>
          </a:xfrm>
          <a:prstGeom prst="rect">
            <a:avLst/>
          </a:prstGeom>
        </p:spPr>
      </p:pic>
      <p:pic>
        <p:nvPicPr>
          <p:cNvPr id="32" name="图片 3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39853" y="3817270"/>
            <a:ext cx="459600" cy="459600"/>
          </a:xfrm>
          <a:prstGeom prst="rect">
            <a:avLst/>
          </a:prstGeom>
        </p:spPr>
      </p:pic>
      <p:sp>
        <p:nvSpPr>
          <p:cNvPr id="33" name="文本框 32"/>
          <p:cNvSpPr txBox="1"/>
          <p:nvPr/>
        </p:nvSpPr>
        <p:spPr>
          <a:xfrm>
            <a:off x="3371982" y="4125369"/>
            <a:ext cx="2247165" cy="369332"/>
          </a:xfrm>
          <a:prstGeom prst="rect">
            <a:avLst/>
          </a:prstGeom>
          <a:noFill/>
        </p:spPr>
        <p:txBody>
          <a:bodyPr wrap="square" rtlCol="0">
            <a:spAutoFit/>
          </a:bodyPr>
          <a:lstStyle/>
          <a:p>
            <a:r>
              <a:rPr lang="en-US" altLang="zh-CN" sz="900" dirty="0">
                <a:latin typeface="Times New Roman" panose="02020603050405020304" pitchFamily="18" charset="0"/>
                <a:cs typeface="Times New Roman" panose="02020603050405020304" pitchFamily="18" charset="0"/>
              </a:rPr>
              <a:t>RDBMS      Data        ODS          MPP</a:t>
            </a:r>
          </a:p>
          <a:p>
            <a:r>
              <a:rPr lang="en-US" altLang="zh-CN" sz="900" dirty="0">
                <a:latin typeface="Times New Roman" panose="02020603050405020304" pitchFamily="18" charset="0"/>
                <a:cs typeface="Times New Roman" panose="02020603050405020304" pitchFamily="18" charset="0"/>
              </a:rPr>
              <a:t>               warehouse</a:t>
            </a:r>
            <a:endParaRPr lang="zh-CN" altLang="en-US" sz="900" dirty="0">
              <a:latin typeface="Times New Roman" panose="02020603050405020304" pitchFamily="18" charset="0"/>
              <a:cs typeface="Times New Roman" panose="02020603050405020304" pitchFamily="18" charset="0"/>
            </a:endParaRPr>
          </a:p>
        </p:txBody>
      </p:sp>
      <p:sp>
        <p:nvSpPr>
          <p:cNvPr id="34" name="文本框 33"/>
          <p:cNvSpPr txBox="1"/>
          <p:nvPr/>
        </p:nvSpPr>
        <p:spPr>
          <a:xfrm rot="10800000">
            <a:off x="7693033" y="3540161"/>
            <a:ext cx="369332" cy="968377"/>
          </a:xfrm>
          <a:prstGeom prst="rect">
            <a:avLst/>
          </a:prstGeom>
          <a:solidFill>
            <a:schemeClr val="tx1"/>
          </a:solidFill>
        </p:spPr>
        <p:txBody>
          <a:bodyPr vert="eaVert" wrap="square" rtlCol="0">
            <a:spAutoFit/>
          </a:bodyPr>
          <a:lstStyle/>
          <a:p>
            <a:r>
              <a:rPr lang="en-US" altLang="zh-CN" sz="1200" b="1" dirty="0">
                <a:solidFill>
                  <a:schemeClr val="bg1"/>
                </a:solidFill>
                <a:latin typeface="Times New Roman" panose="02020603050405020304" pitchFamily="18" charset="0"/>
                <a:cs typeface="Times New Roman" panose="02020603050405020304" pitchFamily="18" charset="0"/>
              </a:rPr>
              <a:t>Data analysis</a:t>
            </a:r>
            <a:endParaRPr lang="zh-CN" altLang="en-US" sz="1200" b="1" dirty="0">
              <a:solidFill>
                <a:schemeClr val="bg1"/>
              </a:solidFill>
              <a:latin typeface="Times New Roman" panose="02020603050405020304" pitchFamily="18" charset="0"/>
              <a:cs typeface="Times New Roman" panose="02020603050405020304" pitchFamily="18" charset="0"/>
            </a:endParaRPr>
          </a:p>
        </p:txBody>
      </p:sp>
      <p:pic>
        <p:nvPicPr>
          <p:cNvPr id="36" name="图片 3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913247" y="3530520"/>
            <a:ext cx="1417641" cy="577347"/>
          </a:xfrm>
          <a:prstGeom prst="rect">
            <a:avLst/>
          </a:prstGeom>
        </p:spPr>
      </p:pic>
      <p:pic>
        <p:nvPicPr>
          <p:cNvPr id="38" name="图片 3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027237" y="3947041"/>
            <a:ext cx="1376582" cy="530158"/>
          </a:xfrm>
          <a:prstGeom prst="rect">
            <a:avLst/>
          </a:prstGeom>
        </p:spPr>
      </p:pic>
      <p:sp>
        <p:nvSpPr>
          <p:cNvPr id="39" name="矩形 38"/>
          <p:cNvSpPr/>
          <p:nvPr/>
        </p:nvSpPr>
        <p:spPr>
          <a:xfrm>
            <a:off x="3166399" y="5240661"/>
            <a:ext cx="2294061" cy="6952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40" name="矩形 39"/>
          <p:cNvSpPr/>
          <p:nvPr/>
        </p:nvSpPr>
        <p:spPr>
          <a:xfrm>
            <a:off x="5831377" y="5234145"/>
            <a:ext cx="2294061" cy="6952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1" name="文本框 40"/>
          <p:cNvSpPr txBox="1"/>
          <p:nvPr/>
        </p:nvSpPr>
        <p:spPr>
          <a:xfrm>
            <a:off x="3247932" y="5275166"/>
            <a:ext cx="2130994" cy="523220"/>
          </a:xfrm>
          <a:prstGeom prst="rect">
            <a:avLst/>
          </a:prstGeom>
          <a:noFill/>
        </p:spPr>
        <p:txBody>
          <a:bodyPr wrap="square" rtlCol="0">
            <a:spAutoFit/>
          </a:bodyPr>
          <a:lstStyle/>
          <a:p>
            <a:r>
              <a:rPr lang="en-US" altLang="zh-CN" dirty="0">
                <a:solidFill>
                  <a:srgbClr val="FF0000"/>
                </a:solidFill>
                <a:latin typeface="Times New Roman" panose="02020603050405020304" pitchFamily="18" charset="0"/>
                <a:cs typeface="Times New Roman" panose="02020603050405020304" pitchFamily="18" charset="0"/>
              </a:rPr>
              <a:t>Traditional sources</a:t>
            </a:r>
          </a:p>
          <a:p>
            <a:r>
              <a:rPr lang="en-US" altLang="zh-CN" sz="1000" dirty="0">
                <a:latin typeface="Times New Roman" panose="02020603050405020304" pitchFamily="18" charset="0"/>
                <a:cs typeface="Times New Roman" panose="02020603050405020304" pitchFamily="18" charset="0"/>
              </a:rPr>
              <a:t>(Applications,OLTP,OLAP,databases)</a:t>
            </a:r>
            <a:endParaRPr lang="zh-CN" altLang="en-US" sz="1000" dirty="0">
              <a:latin typeface="Times New Roman" panose="02020603050405020304" pitchFamily="18" charset="0"/>
              <a:cs typeface="Times New Roman" panose="02020603050405020304" pitchFamily="18" charset="0"/>
            </a:endParaRPr>
          </a:p>
        </p:txBody>
      </p:sp>
      <p:sp>
        <p:nvSpPr>
          <p:cNvPr id="42" name="文本框 41"/>
          <p:cNvSpPr txBox="1"/>
          <p:nvPr/>
        </p:nvSpPr>
        <p:spPr>
          <a:xfrm>
            <a:off x="5897968" y="5275295"/>
            <a:ext cx="2044587" cy="523220"/>
          </a:xfrm>
          <a:prstGeom prst="rect">
            <a:avLst/>
          </a:prstGeom>
          <a:noFill/>
        </p:spPr>
        <p:txBody>
          <a:bodyPr wrap="square" rtlCol="0">
            <a:spAutoFit/>
          </a:bodyPr>
          <a:lstStyle/>
          <a:p>
            <a:r>
              <a:rPr lang="en-US" altLang="zh-CN" dirty="0">
                <a:solidFill>
                  <a:srgbClr val="FF0000"/>
                </a:solidFill>
                <a:latin typeface="Times New Roman" panose="02020603050405020304" pitchFamily="18" charset="0"/>
                <a:cs typeface="Times New Roman" panose="02020603050405020304" pitchFamily="18" charset="0"/>
              </a:rPr>
              <a:t>Big-data sources</a:t>
            </a:r>
            <a:endParaRPr lang="en-US" altLang="zh-CN" dirty="0">
              <a:latin typeface="Times New Roman" panose="02020603050405020304" pitchFamily="18" charset="0"/>
              <a:cs typeface="Times New Roman" panose="02020603050405020304" pitchFamily="18" charset="0"/>
            </a:endParaRPr>
          </a:p>
          <a:p>
            <a:r>
              <a:rPr lang="en-US" altLang="zh-CN" sz="1000" dirty="0">
                <a:latin typeface="Times New Roman" panose="02020603050405020304" pitchFamily="18" charset="0"/>
                <a:cs typeface="Times New Roman" panose="02020603050405020304" pitchFamily="18" charset="0"/>
              </a:rPr>
              <a:t>(Social,sensor,weblogs,websits,etc)</a:t>
            </a:r>
            <a:endParaRPr lang="zh-CN" altLang="en-US" sz="1000" dirty="0">
              <a:latin typeface="Times New Roman" panose="02020603050405020304" pitchFamily="18" charset="0"/>
              <a:cs typeface="Times New Roman" panose="02020603050405020304" pitchFamily="18" charset="0"/>
            </a:endParaRPr>
          </a:p>
        </p:txBody>
      </p:sp>
      <p:sp>
        <p:nvSpPr>
          <p:cNvPr id="44" name="箭头: 上下 43"/>
          <p:cNvSpPr/>
          <p:nvPr/>
        </p:nvSpPr>
        <p:spPr>
          <a:xfrm>
            <a:off x="3639773" y="3021991"/>
            <a:ext cx="165463" cy="480361"/>
          </a:xfrm>
          <a:prstGeom prst="up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45" name="箭头: 上下 44"/>
          <p:cNvSpPr/>
          <p:nvPr/>
        </p:nvSpPr>
        <p:spPr>
          <a:xfrm>
            <a:off x="4958856" y="3021991"/>
            <a:ext cx="165463" cy="480361"/>
          </a:xfrm>
          <a:prstGeom prst="up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6" name="箭头: 上下 45"/>
          <p:cNvSpPr/>
          <p:nvPr/>
        </p:nvSpPr>
        <p:spPr>
          <a:xfrm>
            <a:off x="6350967" y="3021991"/>
            <a:ext cx="165463" cy="480361"/>
          </a:xfrm>
          <a:prstGeom prst="up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7" name="箭头: 上下 46"/>
          <p:cNvSpPr/>
          <p:nvPr/>
        </p:nvSpPr>
        <p:spPr>
          <a:xfrm>
            <a:off x="7548044" y="3021991"/>
            <a:ext cx="165463" cy="480361"/>
          </a:xfrm>
          <a:prstGeom prst="up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9" name="箭头: 上 48"/>
          <p:cNvSpPr/>
          <p:nvPr/>
        </p:nvSpPr>
        <p:spPr>
          <a:xfrm>
            <a:off x="3577090" y="4567894"/>
            <a:ext cx="165463" cy="430398"/>
          </a:xfrm>
          <a:prstGeom prst="up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1" name="箭头: 上 50"/>
          <p:cNvSpPr/>
          <p:nvPr/>
        </p:nvSpPr>
        <p:spPr>
          <a:xfrm>
            <a:off x="4037992" y="4567894"/>
            <a:ext cx="165463" cy="430398"/>
          </a:xfrm>
          <a:prstGeom prst="up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2" name="箭头: 上 51"/>
          <p:cNvSpPr/>
          <p:nvPr/>
        </p:nvSpPr>
        <p:spPr>
          <a:xfrm>
            <a:off x="5009646" y="4567894"/>
            <a:ext cx="165463" cy="430398"/>
          </a:xfrm>
          <a:prstGeom prst="up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3" name="箭头: 上 52"/>
          <p:cNvSpPr/>
          <p:nvPr/>
        </p:nvSpPr>
        <p:spPr>
          <a:xfrm>
            <a:off x="4527336" y="4567894"/>
            <a:ext cx="165463" cy="430398"/>
          </a:xfrm>
          <a:prstGeom prst="up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4" name="箭头: 上 53"/>
          <p:cNvSpPr/>
          <p:nvPr/>
        </p:nvSpPr>
        <p:spPr>
          <a:xfrm>
            <a:off x="6834972" y="4567894"/>
            <a:ext cx="165463" cy="666250"/>
          </a:xfrm>
          <a:prstGeom prst="up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3" name="标题 1">
            <a:extLst>
              <a:ext uri="{FF2B5EF4-FFF2-40B4-BE49-F238E27FC236}">
                <a16:creationId xmlns:a16="http://schemas.microsoft.com/office/drawing/2014/main" id="{29AFE74E-32C8-4771-A1A4-883F2E4A9A3A}"/>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A Typical Data Architecture</a:t>
            </a:r>
          </a:p>
        </p:txBody>
      </p:sp>
      <p:sp>
        <p:nvSpPr>
          <p:cNvPr id="48" name="灯片编号占位符 1">
            <a:extLst>
              <a:ext uri="{FF2B5EF4-FFF2-40B4-BE49-F238E27FC236}">
                <a16:creationId xmlns:a16="http://schemas.microsoft.com/office/drawing/2014/main" id="{B93167AB-0FF7-4BF8-91AC-C044F041A211}"/>
              </a:ext>
            </a:extLst>
          </p:cNvPr>
          <p:cNvSpPr>
            <a:spLocks noGrp="1"/>
          </p:cNvSpPr>
          <p:nvPr>
            <p:ph type="sldNum" sz="quarter" idx="12"/>
          </p:nvPr>
        </p:nvSpPr>
        <p:spPr>
          <a:xfrm>
            <a:off x="8610600" y="6356352"/>
            <a:ext cx="2743200" cy="365125"/>
          </a:xfrm>
        </p:spPr>
        <p:txBody>
          <a:bodyPr/>
          <a:lstStyle/>
          <a:p>
            <a:fld id="{0D4EF626-F2E7-47E8-A3E5-EAE9C4555C6D}" type="slidenum">
              <a:rPr lang="zh-CN" altLang="en-US" smtClean="0">
                <a:latin typeface="Times New Roman" panose="02020603050405020304" pitchFamily="18" charset="0"/>
                <a:ea typeface="微软雅黑" panose="020B0503020204020204" pitchFamily="34" charset="-122"/>
                <a:cs typeface="Times New Roman" panose="02020603050405020304" pitchFamily="18" charset="0"/>
              </a:rPr>
              <a:t>11</a:t>
            </a:fld>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0" name="矩形 49">
            <a:extLst>
              <a:ext uri="{FF2B5EF4-FFF2-40B4-BE49-F238E27FC236}">
                <a16:creationId xmlns:a16="http://schemas.microsoft.com/office/drawing/2014/main" id="{4430EBCE-5FA7-4A68-B1F8-0C80E48B68EE}"/>
              </a:ext>
            </a:extLst>
          </p:cNvPr>
          <p:cNvSpPr/>
          <p:nvPr/>
        </p:nvSpPr>
        <p:spPr>
          <a:xfrm>
            <a:off x="671052" y="1167950"/>
            <a:ext cx="9881801" cy="510717"/>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A typical small-data and big-data architecture  for data science</a:t>
            </a:r>
          </a:p>
        </p:txBody>
      </p:sp>
      <p:sp>
        <p:nvSpPr>
          <p:cNvPr id="5" name="箭头: 右 4">
            <a:extLst>
              <a:ext uri="{FF2B5EF4-FFF2-40B4-BE49-F238E27FC236}">
                <a16:creationId xmlns:a16="http://schemas.microsoft.com/office/drawing/2014/main" id="{5DE1B877-E4A9-4263-A75C-939F742840F1}"/>
              </a:ext>
            </a:extLst>
          </p:cNvPr>
          <p:cNvSpPr/>
          <p:nvPr/>
        </p:nvSpPr>
        <p:spPr>
          <a:xfrm>
            <a:off x="8468530" y="2261885"/>
            <a:ext cx="316483" cy="442084"/>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57" name="箭头: 右 56">
            <a:extLst>
              <a:ext uri="{FF2B5EF4-FFF2-40B4-BE49-F238E27FC236}">
                <a16:creationId xmlns:a16="http://schemas.microsoft.com/office/drawing/2014/main" id="{502EACF6-8DD3-4F85-96B4-7403166A62EC}"/>
              </a:ext>
            </a:extLst>
          </p:cNvPr>
          <p:cNvSpPr/>
          <p:nvPr/>
        </p:nvSpPr>
        <p:spPr>
          <a:xfrm>
            <a:off x="8468529" y="3846842"/>
            <a:ext cx="316483" cy="442084"/>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58" name="箭头: 右 57">
            <a:extLst>
              <a:ext uri="{FF2B5EF4-FFF2-40B4-BE49-F238E27FC236}">
                <a16:creationId xmlns:a16="http://schemas.microsoft.com/office/drawing/2014/main" id="{ACC81B23-7C94-45B1-8B74-3111C72534AD}"/>
              </a:ext>
            </a:extLst>
          </p:cNvPr>
          <p:cNvSpPr/>
          <p:nvPr/>
        </p:nvSpPr>
        <p:spPr>
          <a:xfrm>
            <a:off x="8468529" y="5356302"/>
            <a:ext cx="316483" cy="442084"/>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59" name="文本框 58">
            <a:extLst>
              <a:ext uri="{FF2B5EF4-FFF2-40B4-BE49-F238E27FC236}">
                <a16:creationId xmlns:a16="http://schemas.microsoft.com/office/drawing/2014/main" id="{A5CDC1AC-E1C0-4C7D-81F7-5E6ED6F5D401}"/>
              </a:ext>
            </a:extLst>
          </p:cNvPr>
          <p:cNvSpPr txBox="1"/>
          <p:nvPr/>
        </p:nvSpPr>
        <p:spPr>
          <a:xfrm>
            <a:off x="8864561" y="5165195"/>
            <a:ext cx="1986319" cy="923330"/>
          </a:xfrm>
          <a:prstGeom prst="rect">
            <a:avLst/>
          </a:prstGeom>
          <a:noFill/>
        </p:spPr>
        <p:txBody>
          <a:bodyPr wrap="square" rtlCol="0">
            <a:spAutoFit/>
          </a:bodyPr>
          <a:lstStyle/>
          <a:p>
            <a:pPr algn="just"/>
            <a:r>
              <a:rPr lang="en-US" altLang="zh-CN" dirty="0">
                <a:latin typeface="Times New Roman" panose="02020603050405020304" pitchFamily="18" charset="0"/>
                <a:cs typeface="Times New Roman" panose="02020603050405020304" pitchFamily="18" charset="0"/>
              </a:rPr>
              <a:t>Where all the data in an organization are generated</a:t>
            </a:r>
            <a:endParaRPr lang="zh-CN" altLang="en-US" dirty="0">
              <a:latin typeface="Times New Roman" panose="02020603050405020304" pitchFamily="18" charset="0"/>
              <a:cs typeface="Times New Roman" panose="02020603050405020304" pitchFamily="18" charset="0"/>
            </a:endParaRPr>
          </a:p>
        </p:txBody>
      </p:sp>
      <p:sp>
        <p:nvSpPr>
          <p:cNvPr id="60" name="文本框 59">
            <a:extLst>
              <a:ext uri="{FF2B5EF4-FFF2-40B4-BE49-F238E27FC236}">
                <a16:creationId xmlns:a16="http://schemas.microsoft.com/office/drawing/2014/main" id="{C51CA982-AC3E-4F2B-9047-24AD04A4906D}"/>
              </a:ext>
            </a:extLst>
          </p:cNvPr>
          <p:cNvSpPr txBox="1"/>
          <p:nvPr/>
        </p:nvSpPr>
        <p:spPr>
          <a:xfrm>
            <a:off x="8864562" y="3679177"/>
            <a:ext cx="2283576" cy="646331"/>
          </a:xfrm>
          <a:prstGeom prst="rect">
            <a:avLst/>
          </a:prstGeom>
          <a:noFill/>
        </p:spPr>
        <p:txBody>
          <a:bodyPr wrap="square" rtlCol="0">
            <a:spAutoFit/>
          </a:bodyPr>
          <a:lstStyle/>
          <a:p>
            <a:pPr algn="just"/>
            <a:r>
              <a:rPr lang="en-US" altLang="zh-CN" dirty="0">
                <a:latin typeface="Times New Roman" panose="02020603050405020304" pitchFamily="18" charset="0"/>
                <a:cs typeface="Times New Roman" panose="02020603050405020304" pitchFamily="18" charset="0"/>
              </a:rPr>
              <a:t>Where all the data are stored and processed</a:t>
            </a:r>
            <a:endParaRPr lang="zh-CN" altLang="en-US" dirty="0">
              <a:latin typeface="Times New Roman" panose="02020603050405020304" pitchFamily="18" charset="0"/>
              <a:cs typeface="Times New Roman" panose="02020603050405020304" pitchFamily="18" charset="0"/>
            </a:endParaRPr>
          </a:p>
        </p:txBody>
      </p:sp>
      <p:sp>
        <p:nvSpPr>
          <p:cNvPr id="61" name="文本框 60">
            <a:extLst>
              <a:ext uri="{FF2B5EF4-FFF2-40B4-BE49-F238E27FC236}">
                <a16:creationId xmlns:a16="http://schemas.microsoft.com/office/drawing/2014/main" id="{C94A4392-B02E-4E37-808D-653ADFE7D2F8}"/>
              </a:ext>
            </a:extLst>
          </p:cNvPr>
          <p:cNvSpPr txBox="1"/>
          <p:nvPr/>
        </p:nvSpPr>
        <p:spPr>
          <a:xfrm>
            <a:off x="8864562" y="2064520"/>
            <a:ext cx="2333856" cy="923330"/>
          </a:xfrm>
          <a:prstGeom prst="rect">
            <a:avLst/>
          </a:prstGeom>
          <a:noFill/>
        </p:spPr>
        <p:txBody>
          <a:bodyPr wrap="square" rtlCol="0">
            <a:spAutoFit/>
          </a:bodyPr>
          <a:lstStyle/>
          <a:p>
            <a:pPr algn="just"/>
            <a:r>
              <a:rPr lang="en-US" altLang="zh-CN" dirty="0">
                <a:latin typeface="Times New Roman" panose="02020603050405020304" pitchFamily="18" charset="0"/>
                <a:cs typeface="Times New Roman" panose="02020603050405020304" pitchFamily="18" charset="0"/>
              </a:rPr>
              <a:t>Where the data are shared with consumers of these data</a:t>
            </a:r>
            <a:endParaRPr lang="zh-CN" altLang="en-US" dirty="0">
              <a:latin typeface="Times New Roman" panose="02020603050405020304" pitchFamily="18" charset="0"/>
              <a:cs typeface="Times New Roman" panose="02020603050405020304" pitchFamily="18" charset="0"/>
            </a:endParaRPr>
          </a:p>
        </p:txBody>
      </p:sp>
      <p:sp>
        <p:nvSpPr>
          <p:cNvPr id="6" name="左大括号 5">
            <a:extLst>
              <a:ext uri="{FF2B5EF4-FFF2-40B4-BE49-F238E27FC236}">
                <a16:creationId xmlns:a16="http://schemas.microsoft.com/office/drawing/2014/main" id="{71AB805E-BCBE-4802-973E-6155C7E8FD2D}"/>
              </a:ext>
            </a:extLst>
          </p:cNvPr>
          <p:cNvSpPr/>
          <p:nvPr/>
        </p:nvSpPr>
        <p:spPr>
          <a:xfrm>
            <a:off x="1932570" y="2414956"/>
            <a:ext cx="449013" cy="3237653"/>
          </a:xfrm>
          <a:prstGeom prst="leftBrace">
            <a:avLst>
              <a:gd name="adj1" fmla="val 50336"/>
              <a:gd name="adj2" fmla="val 50000"/>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9C586CA7-D09E-4481-AD61-8B1843C5363B}"/>
              </a:ext>
            </a:extLst>
          </p:cNvPr>
          <p:cNvSpPr txBox="1"/>
          <p:nvPr/>
        </p:nvSpPr>
        <p:spPr>
          <a:xfrm>
            <a:off x="1125735" y="3502352"/>
            <a:ext cx="840048" cy="1015663"/>
          </a:xfrm>
          <a:prstGeom prst="rect">
            <a:avLst/>
          </a:prstGeom>
          <a:noFill/>
        </p:spPr>
        <p:txBody>
          <a:bodyPr wrap="square" rtlCol="0">
            <a:spAutoFit/>
          </a:bodyPr>
          <a:lstStyle/>
          <a:p>
            <a:pPr algn="ctr"/>
            <a:r>
              <a:rPr lang="en-US" altLang="zh-CN" sz="2000" b="1" dirty="0">
                <a:latin typeface="Times New Roman" panose="02020603050405020304" pitchFamily="18" charset="0"/>
                <a:cs typeface="Times New Roman" panose="02020603050405020304" pitchFamily="18" charset="0"/>
              </a:rPr>
              <a:t>Three</a:t>
            </a:r>
          </a:p>
          <a:p>
            <a:pPr algn="ctr"/>
            <a:r>
              <a:rPr lang="en-US" altLang="zh-CN" sz="2000" b="1" dirty="0">
                <a:latin typeface="Times New Roman" panose="02020603050405020304" pitchFamily="18" charset="0"/>
                <a:cs typeface="Times New Roman" panose="02020603050405020304" pitchFamily="18" charset="0"/>
              </a:rPr>
              <a:t>Main</a:t>
            </a:r>
          </a:p>
          <a:p>
            <a:pPr algn="ctr"/>
            <a:r>
              <a:rPr lang="en-US" altLang="zh-CN" sz="2000" b="1" dirty="0">
                <a:latin typeface="Times New Roman" panose="02020603050405020304" pitchFamily="18" charset="0"/>
                <a:cs typeface="Times New Roman" panose="02020603050405020304" pitchFamily="18" charset="0"/>
              </a:rPr>
              <a:t>Areas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圆角矩形 6"/>
          <p:cNvSpPr/>
          <p:nvPr/>
        </p:nvSpPr>
        <p:spPr>
          <a:xfrm>
            <a:off x="1143426" y="1794510"/>
            <a:ext cx="6006770" cy="1634490"/>
          </a:xfrm>
          <a:prstGeom prst="roundRect">
            <a:avLst/>
          </a:prstGeom>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All organizations have applications (</a:t>
            </a:r>
            <a:r>
              <a:rPr lang="en-US" altLang="zh-CN"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Online Transaction Processing, OLTP</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 that </a:t>
            </a:r>
            <a:r>
              <a:rPr lang="en-US" altLang="zh-CN"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generate and capture data about customers, transactions, and operational</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 data. For many data science projects, the data from these applications will be used to form </a:t>
            </a:r>
            <a:r>
              <a:rPr lang="en-US" altLang="zh-CN"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the initial input data set</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 for the ML algorithms.</a:t>
            </a:r>
          </a:p>
        </p:txBody>
      </p:sp>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3" name="圆角矩形 12"/>
          <p:cNvSpPr/>
          <p:nvPr/>
        </p:nvSpPr>
        <p:spPr>
          <a:xfrm>
            <a:off x="1143424" y="4089497"/>
            <a:ext cx="6006771" cy="1021556"/>
          </a:xfrm>
          <a:prstGeom prst="roundRect">
            <a:avLst/>
          </a:prstGeom>
          <a:ln w="19050">
            <a:solidFill>
              <a:schemeClr val="tx1"/>
            </a:solidFill>
          </a:ln>
        </p:spPr>
        <p:txBody>
          <a:bodyPr wrap="square">
            <a:spAutoFit/>
          </a:bodyPr>
          <a:lstStyle/>
          <a:p>
            <a:pPr algn="just"/>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Some of the common big-data sources include network traffic, logging data from various applications, sensor data, weblog data, social media data, website data, and so on.</a:t>
            </a:r>
          </a:p>
        </p:txBody>
      </p:sp>
      <p:sp>
        <p:nvSpPr>
          <p:cNvPr id="15" name="矩形 14">
            <a:extLst>
              <a:ext uri="{FF2B5EF4-FFF2-40B4-BE49-F238E27FC236}">
                <a16:creationId xmlns:a16="http://schemas.microsoft.com/office/drawing/2014/main" id="{BF6D8116-4D75-4B20-BF0D-B82C1E768C7B}"/>
              </a:ext>
            </a:extLst>
          </p:cNvPr>
          <p:cNvSpPr/>
          <p:nvPr/>
        </p:nvSpPr>
        <p:spPr>
          <a:xfrm>
            <a:off x="671052" y="1167950"/>
            <a:ext cx="7077641" cy="510717"/>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Traditional sources</a:t>
            </a:r>
          </a:p>
        </p:txBody>
      </p:sp>
      <p:sp>
        <p:nvSpPr>
          <p:cNvPr id="16" name="标题 1">
            <a:extLst>
              <a:ext uri="{FF2B5EF4-FFF2-40B4-BE49-F238E27FC236}">
                <a16:creationId xmlns:a16="http://schemas.microsoft.com/office/drawing/2014/main" id="{B3AA54A0-B1BE-4A51-B600-9DD4BBD923FD}"/>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Data Sources</a:t>
            </a:r>
          </a:p>
        </p:txBody>
      </p:sp>
      <p:sp>
        <p:nvSpPr>
          <p:cNvPr id="17" name="灯片编号占位符 1">
            <a:extLst>
              <a:ext uri="{FF2B5EF4-FFF2-40B4-BE49-F238E27FC236}">
                <a16:creationId xmlns:a16="http://schemas.microsoft.com/office/drawing/2014/main" id="{17C5536A-501D-41C5-93EA-DDD508BCA63D}"/>
              </a:ext>
            </a:extLst>
          </p:cNvPr>
          <p:cNvSpPr>
            <a:spLocks noGrp="1"/>
          </p:cNvSpPr>
          <p:nvPr>
            <p:ph type="sldNum" sz="quarter" idx="12"/>
          </p:nvPr>
        </p:nvSpPr>
        <p:spPr>
          <a:xfrm>
            <a:off x="8602870" y="6324663"/>
            <a:ext cx="2743200" cy="365125"/>
          </a:xfrm>
        </p:spPr>
        <p:txBody>
          <a:bodyPr/>
          <a:lstStyle/>
          <a:p>
            <a:fld id="{0D4EF626-F2E7-47E8-A3E5-EAE9C4555C6D}" type="slidenum">
              <a:rPr lang="zh-CN" altLang="en-US" smtClean="0">
                <a:latin typeface="Times New Roman" panose="02020603050405020304" pitchFamily="18" charset="0"/>
                <a:ea typeface="微软雅黑" panose="020B0503020204020204" pitchFamily="34" charset="-122"/>
                <a:cs typeface="Times New Roman" panose="02020603050405020304" pitchFamily="18" charset="0"/>
              </a:rPr>
              <a:t>12</a:t>
            </a:fld>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a:extLst>
              <a:ext uri="{FF2B5EF4-FFF2-40B4-BE49-F238E27FC236}">
                <a16:creationId xmlns:a16="http://schemas.microsoft.com/office/drawing/2014/main" id="{D514D9D4-337D-4486-BF2D-A0C62A56FE5F}"/>
              </a:ext>
            </a:extLst>
          </p:cNvPr>
          <p:cNvSpPr/>
          <p:nvPr/>
        </p:nvSpPr>
        <p:spPr>
          <a:xfrm>
            <a:off x="671051" y="3507140"/>
            <a:ext cx="7077641" cy="510717"/>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Big-data sources</a:t>
            </a:r>
          </a:p>
        </p:txBody>
      </p:sp>
      <p:sp>
        <p:nvSpPr>
          <p:cNvPr id="10" name="矩形: 圆角 9">
            <a:extLst>
              <a:ext uri="{FF2B5EF4-FFF2-40B4-BE49-F238E27FC236}">
                <a16:creationId xmlns:a16="http://schemas.microsoft.com/office/drawing/2014/main" id="{67306073-112D-439A-9AC3-7F6E95CBB614}"/>
              </a:ext>
            </a:extLst>
          </p:cNvPr>
          <p:cNvSpPr/>
          <p:nvPr/>
        </p:nvSpPr>
        <p:spPr>
          <a:xfrm>
            <a:off x="1194671" y="5330612"/>
            <a:ext cx="5955524" cy="1215264"/>
          </a:xfrm>
          <a:prstGeom prst="roundRect">
            <a:avLst>
              <a:gd name="adj" fmla="val 0"/>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Times New Roman" panose="02020603050405020304" pitchFamily="18" charset="0"/>
              <a:cs typeface="Times New Roman" panose="02020603050405020304" pitchFamily="18" charset="0"/>
            </a:endParaRPr>
          </a:p>
        </p:txBody>
      </p:sp>
      <p:sp>
        <p:nvSpPr>
          <p:cNvPr id="11" name="文本框 10">
            <a:extLst>
              <a:ext uri="{FF2B5EF4-FFF2-40B4-BE49-F238E27FC236}">
                <a16:creationId xmlns:a16="http://schemas.microsoft.com/office/drawing/2014/main" id="{832CAA05-8DE8-40EB-AEBA-403BBF71086F}"/>
              </a:ext>
            </a:extLst>
          </p:cNvPr>
          <p:cNvSpPr txBox="1"/>
          <p:nvPr/>
        </p:nvSpPr>
        <p:spPr>
          <a:xfrm rot="10800000">
            <a:off x="1210059" y="5330612"/>
            <a:ext cx="430887" cy="1215263"/>
          </a:xfrm>
          <a:prstGeom prst="rect">
            <a:avLst/>
          </a:prstGeom>
          <a:solidFill>
            <a:schemeClr val="tx1"/>
          </a:solidFill>
        </p:spPr>
        <p:txBody>
          <a:bodyPr vert="eaVert" wrap="square" rtlCol="0">
            <a:spAutoFit/>
          </a:bodyPr>
          <a:lstStyle/>
          <a:p>
            <a:r>
              <a:rPr lang="en-US" altLang="zh-CN" sz="1600" b="1" dirty="0">
                <a:solidFill>
                  <a:schemeClr val="bg1"/>
                </a:solidFill>
                <a:latin typeface="Times New Roman" panose="02020603050405020304" pitchFamily="18" charset="0"/>
                <a:cs typeface="Times New Roman" panose="02020603050405020304" pitchFamily="18" charset="0"/>
              </a:rPr>
              <a:t>Data sources</a:t>
            </a:r>
            <a:endParaRPr lang="zh-CN" altLang="en-US" sz="1600" b="1" dirty="0">
              <a:solidFill>
                <a:schemeClr val="bg1"/>
              </a:solidFill>
              <a:latin typeface="Times New Roman" panose="02020603050405020304" pitchFamily="18" charset="0"/>
              <a:cs typeface="Times New Roman" panose="02020603050405020304" pitchFamily="18" charset="0"/>
            </a:endParaRPr>
          </a:p>
        </p:txBody>
      </p:sp>
      <p:sp>
        <p:nvSpPr>
          <p:cNvPr id="12" name="矩形 11">
            <a:extLst>
              <a:ext uri="{FF2B5EF4-FFF2-40B4-BE49-F238E27FC236}">
                <a16:creationId xmlns:a16="http://schemas.microsoft.com/office/drawing/2014/main" id="{FC60F547-5C0B-46C0-8A98-7F093DCD8ADD}"/>
              </a:ext>
            </a:extLst>
          </p:cNvPr>
          <p:cNvSpPr/>
          <p:nvPr/>
        </p:nvSpPr>
        <p:spPr>
          <a:xfrm>
            <a:off x="1903758" y="5459534"/>
            <a:ext cx="2489487" cy="9574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64DC552D-438C-4501-9E83-288D6D80FE9C}"/>
              </a:ext>
            </a:extLst>
          </p:cNvPr>
          <p:cNvSpPr/>
          <p:nvPr/>
        </p:nvSpPr>
        <p:spPr>
          <a:xfrm>
            <a:off x="4652082" y="5466390"/>
            <a:ext cx="2263113" cy="9574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Times New Roman" panose="02020603050405020304" pitchFamily="18" charset="0"/>
              <a:cs typeface="Times New Roman" panose="02020603050405020304" pitchFamily="18" charset="0"/>
            </a:endParaRPr>
          </a:p>
        </p:txBody>
      </p:sp>
      <p:sp>
        <p:nvSpPr>
          <p:cNvPr id="20" name="文本框 19">
            <a:extLst>
              <a:ext uri="{FF2B5EF4-FFF2-40B4-BE49-F238E27FC236}">
                <a16:creationId xmlns:a16="http://schemas.microsoft.com/office/drawing/2014/main" id="{FE6D04BE-3455-4EFF-9032-6544BAE536AC}"/>
              </a:ext>
            </a:extLst>
          </p:cNvPr>
          <p:cNvSpPr txBox="1"/>
          <p:nvPr/>
        </p:nvSpPr>
        <p:spPr>
          <a:xfrm>
            <a:off x="1717508" y="5627334"/>
            <a:ext cx="2934574" cy="569387"/>
          </a:xfrm>
          <a:prstGeom prst="rect">
            <a:avLst/>
          </a:prstGeom>
          <a:noFill/>
        </p:spPr>
        <p:txBody>
          <a:bodyPr wrap="square" rtlCol="0">
            <a:spAutoFit/>
          </a:bodyPr>
          <a:lstStyle/>
          <a:p>
            <a:pPr algn="ctr"/>
            <a:r>
              <a:rPr lang="en-US" altLang="zh-CN" sz="2000" dirty="0">
                <a:solidFill>
                  <a:srgbClr val="FF0000"/>
                </a:solidFill>
                <a:latin typeface="Times New Roman" panose="02020603050405020304" pitchFamily="18" charset="0"/>
                <a:cs typeface="Times New Roman" panose="02020603050405020304" pitchFamily="18" charset="0"/>
              </a:rPr>
              <a:t>Traditional sources</a:t>
            </a:r>
          </a:p>
          <a:p>
            <a:pPr algn="ctr"/>
            <a:r>
              <a:rPr lang="en-US" altLang="zh-CN" sz="1100" dirty="0">
                <a:latin typeface="Times New Roman" panose="02020603050405020304" pitchFamily="18" charset="0"/>
                <a:cs typeface="Times New Roman" panose="02020603050405020304" pitchFamily="18" charset="0"/>
              </a:rPr>
              <a:t>(Applications,OLTP,OLAP,</a:t>
            </a:r>
            <a:r>
              <a:rPr lang="en-US" altLang="zh-CN" sz="1100" b="1" dirty="0">
                <a:latin typeface="Times New Roman" panose="02020603050405020304" pitchFamily="18" charset="0"/>
                <a:cs typeface="Times New Roman" panose="02020603050405020304" pitchFamily="18" charset="0"/>
              </a:rPr>
              <a:t>databases</a:t>
            </a:r>
            <a:r>
              <a:rPr lang="en-US" altLang="zh-CN" sz="1100" dirty="0">
                <a:latin typeface="Times New Roman" panose="02020603050405020304" pitchFamily="18" charset="0"/>
                <a:cs typeface="Times New Roman" panose="02020603050405020304" pitchFamily="18" charset="0"/>
              </a:rPr>
              <a:t>)</a:t>
            </a:r>
            <a:endParaRPr lang="zh-CN" altLang="en-US" sz="1100" dirty="0">
              <a:latin typeface="Times New Roman" panose="02020603050405020304" pitchFamily="18" charset="0"/>
              <a:cs typeface="Times New Roman" panose="02020603050405020304" pitchFamily="18" charset="0"/>
            </a:endParaRPr>
          </a:p>
        </p:txBody>
      </p:sp>
      <p:sp>
        <p:nvSpPr>
          <p:cNvPr id="21" name="文本框 20">
            <a:extLst>
              <a:ext uri="{FF2B5EF4-FFF2-40B4-BE49-F238E27FC236}">
                <a16:creationId xmlns:a16="http://schemas.microsoft.com/office/drawing/2014/main" id="{1EC5452A-C16B-4C06-B2A7-3E25C24CFAC0}"/>
              </a:ext>
            </a:extLst>
          </p:cNvPr>
          <p:cNvSpPr txBox="1"/>
          <p:nvPr/>
        </p:nvSpPr>
        <p:spPr>
          <a:xfrm>
            <a:off x="4393245" y="5591156"/>
            <a:ext cx="2815584" cy="569387"/>
          </a:xfrm>
          <a:prstGeom prst="rect">
            <a:avLst/>
          </a:prstGeom>
          <a:noFill/>
        </p:spPr>
        <p:txBody>
          <a:bodyPr wrap="square" rtlCol="0">
            <a:spAutoFit/>
          </a:bodyPr>
          <a:lstStyle/>
          <a:p>
            <a:pPr algn="ctr"/>
            <a:r>
              <a:rPr lang="en-US" altLang="zh-CN" sz="2000" dirty="0">
                <a:solidFill>
                  <a:srgbClr val="FF0000"/>
                </a:solidFill>
                <a:latin typeface="Times New Roman" panose="02020603050405020304" pitchFamily="18" charset="0"/>
                <a:cs typeface="Times New Roman" panose="02020603050405020304" pitchFamily="18" charset="0"/>
              </a:rPr>
              <a:t>Big-data sources</a:t>
            </a:r>
            <a:endParaRPr lang="en-US" altLang="zh-CN" sz="2000" dirty="0">
              <a:latin typeface="Times New Roman" panose="02020603050405020304" pitchFamily="18" charset="0"/>
              <a:cs typeface="Times New Roman" panose="02020603050405020304" pitchFamily="18" charset="0"/>
            </a:endParaRPr>
          </a:p>
          <a:p>
            <a:pPr algn="ctr"/>
            <a:r>
              <a:rPr lang="en-US" altLang="zh-CN" sz="1100" dirty="0">
                <a:latin typeface="Times New Roman" panose="02020603050405020304" pitchFamily="18" charset="0"/>
                <a:cs typeface="Times New Roman" panose="02020603050405020304" pitchFamily="18" charset="0"/>
              </a:rPr>
              <a:t>(Social,sensor,weblogs,websits,etc)</a:t>
            </a:r>
            <a:endParaRPr lang="zh-CN" altLang="en-US" sz="1100" dirty="0">
              <a:latin typeface="Times New Roman" panose="02020603050405020304" pitchFamily="18" charset="0"/>
              <a:cs typeface="Times New Roman" panose="02020603050405020304" pitchFamily="18" charset="0"/>
            </a:endParaRPr>
          </a:p>
        </p:txBody>
      </p:sp>
      <p:grpSp>
        <p:nvGrpSpPr>
          <p:cNvPr id="8" name="组合 7">
            <a:extLst>
              <a:ext uri="{FF2B5EF4-FFF2-40B4-BE49-F238E27FC236}">
                <a16:creationId xmlns:a16="http://schemas.microsoft.com/office/drawing/2014/main" id="{0C4DA728-DBB9-4E37-8FA4-F8A3CE4D79C2}"/>
              </a:ext>
            </a:extLst>
          </p:cNvPr>
          <p:cNvGrpSpPr/>
          <p:nvPr/>
        </p:nvGrpSpPr>
        <p:grpSpPr>
          <a:xfrm>
            <a:off x="6882732" y="1678667"/>
            <a:ext cx="5955523" cy="5179333"/>
            <a:chOff x="6594189" y="1678667"/>
            <a:chExt cx="5955523" cy="5179333"/>
          </a:xfrm>
        </p:grpSpPr>
        <p:pic>
          <p:nvPicPr>
            <p:cNvPr id="5122" name="Picture 2" descr="What&amp;#39;s the difference between OLTP and OLAP? | by Abdurrahim Yıldırım |  Medium">
              <a:extLst>
                <a:ext uri="{FF2B5EF4-FFF2-40B4-BE49-F238E27FC236}">
                  <a16:creationId xmlns:a16="http://schemas.microsoft.com/office/drawing/2014/main" id="{A30497A6-9CF3-4072-BF51-E1BFA467CE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94189" y="1678667"/>
              <a:ext cx="5955523" cy="5179333"/>
            </a:xfrm>
            <a:prstGeom prst="rect">
              <a:avLst/>
            </a:prstGeom>
            <a:noFill/>
            <a:extLst>
              <a:ext uri="{909E8E84-426E-40DD-AFC4-6F175D3DCCD1}">
                <a14:hiddenFill xmlns:a14="http://schemas.microsoft.com/office/drawing/2010/main">
                  <a:solidFill>
                    <a:srgbClr val="FFFFFF"/>
                  </a:solidFill>
                </a14:hiddenFill>
              </a:ext>
            </a:extLst>
          </p:spPr>
        </p:pic>
        <p:grpSp>
          <p:nvGrpSpPr>
            <p:cNvPr id="6" name="组合 5">
              <a:extLst>
                <a:ext uri="{FF2B5EF4-FFF2-40B4-BE49-F238E27FC236}">
                  <a16:creationId xmlns:a16="http://schemas.microsoft.com/office/drawing/2014/main" id="{D6702A8A-113B-467C-B0F1-FFBEAE142165}"/>
                </a:ext>
              </a:extLst>
            </p:cNvPr>
            <p:cNvGrpSpPr/>
            <p:nvPr/>
          </p:nvGrpSpPr>
          <p:grpSpPr>
            <a:xfrm>
              <a:off x="6791693" y="1818322"/>
              <a:ext cx="4387592" cy="4628491"/>
              <a:chOff x="6791693" y="1818322"/>
              <a:chExt cx="4387592" cy="4628491"/>
            </a:xfrm>
          </p:grpSpPr>
          <p:sp>
            <p:nvSpPr>
              <p:cNvPr id="24" name="矩形 23">
                <a:extLst>
                  <a:ext uri="{FF2B5EF4-FFF2-40B4-BE49-F238E27FC236}">
                    <a16:creationId xmlns:a16="http://schemas.microsoft.com/office/drawing/2014/main" id="{2BD7EC56-FD6F-447F-A829-2B748F104F85}"/>
                  </a:ext>
                </a:extLst>
              </p:cNvPr>
              <p:cNvSpPr/>
              <p:nvPr/>
            </p:nvSpPr>
            <p:spPr>
              <a:xfrm>
                <a:off x="8222725" y="4787651"/>
                <a:ext cx="895757" cy="40196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a:extLst>
                  <a:ext uri="{FF2B5EF4-FFF2-40B4-BE49-F238E27FC236}">
                    <a16:creationId xmlns:a16="http://schemas.microsoft.com/office/drawing/2014/main" id="{EB450237-4A94-4D23-8C85-7755470757C9}"/>
                  </a:ext>
                </a:extLst>
              </p:cNvPr>
              <p:cNvSpPr/>
              <p:nvPr/>
            </p:nvSpPr>
            <p:spPr>
              <a:xfrm>
                <a:off x="9894005" y="6042700"/>
                <a:ext cx="895757" cy="40196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A59B624D-B54C-43F2-9334-B90249CAEC51}"/>
                  </a:ext>
                </a:extLst>
              </p:cNvPr>
              <p:cNvSpPr/>
              <p:nvPr/>
            </p:nvSpPr>
            <p:spPr>
              <a:xfrm>
                <a:off x="6791693" y="3567617"/>
                <a:ext cx="895757" cy="40196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CCC264D9-AAD6-424F-9DE7-B33D1A30E05B}"/>
                  </a:ext>
                </a:extLst>
              </p:cNvPr>
              <p:cNvSpPr txBox="1"/>
              <p:nvPr/>
            </p:nvSpPr>
            <p:spPr>
              <a:xfrm>
                <a:off x="9118670" y="1818322"/>
                <a:ext cx="1569660" cy="646331"/>
              </a:xfrm>
              <a:prstGeom prst="rect">
                <a:avLst/>
              </a:prstGeom>
              <a:noFill/>
            </p:spPr>
            <p:txBody>
              <a:bodyPr wrap="none" rtlCol="0">
                <a:spAutoFit/>
              </a:bodyPr>
              <a:lstStyle/>
              <a:p>
                <a:pPr algn="ct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1. OLTP</a:t>
                </a:r>
              </a:p>
              <a:p>
                <a:pPr algn="ct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联机事务处理</a:t>
                </a:r>
              </a:p>
            </p:txBody>
          </p:sp>
          <p:sp>
            <p:nvSpPr>
              <p:cNvPr id="26" name="矩形 25">
                <a:extLst>
                  <a:ext uri="{FF2B5EF4-FFF2-40B4-BE49-F238E27FC236}">
                    <a16:creationId xmlns:a16="http://schemas.microsoft.com/office/drawing/2014/main" id="{42A715B3-96B2-4965-AFD7-7EC7CFC360DB}"/>
                  </a:ext>
                </a:extLst>
              </p:cNvPr>
              <p:cNvSpPr/>
              <p:nvPr/>
            </p:nvSpPr>
            <p:spPr>
              <a:xfrm>
                <a:off x="8154991" y="4775980"/>
                <a:ext cx="895757" cy="40196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a:extLst>
                  <a:ext uri="{FF2B5EF4-FFF2-40B4-BE49-F238E27FC236}">
                    <a16:creationId xmlns:a16="http://schemas.microsoft.com/office/drawing/2014/main" id="{7816668A-15BC-4E40-958E-CDE5A3DFE2C7}"/>
                  </a:ext>
                </a:extLst>
              </p:cNvPr>
              <p:cNvSpPr txBox="1"/>
              <p:nvPr/>
            </p:nvSpPr>
            <p:spPr>
              <a:xfrm>
                <a:off x="8222725" y="4649388"/>
                <a:ext cx="1413380" cy="923330"/>
              </a:xfrm>
              <a:prstGeom prst="rect">
                <a:avLst/>
              </a:prstGeom>
              <a:noFill/>
            </p:spPr>
            <p:txBody>
              <a:bodyPr wrap="square" rtlCol="0">
                <a:spAutoFit/>
              </a:bodyPr>
              <a:lstStyle/>
              <a:p>
                <a:pPr algn="ct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2. ETL</a:t>
                </a:r>
              </a:p>
              <a:p>
                <a:pPr algn="ct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提取，转换，加载提取</a:t>
                </a:r>
              </a:p>
            </p:txBody>
          </p:sp>
          <p:sp>
            <p:nvSpPr>
              <p:cNvPr id="27" name="矩形 26">
                <a:extLst>
                  <a:ext uri="{FF2B5EF4-FFF2-40B4-BE49-F238E27FC236}">
                    <a16:creationId xmlns:a16="http://schemas.microsoft.com/office/drawing/2014/main" id="{44F91575-EB0A-4F41-85BC-6987C7A167CD}"/>
                  </a:ext>
                </a:extLst>
              </p:cNvPr>
              <p:cNvSpPr/>
              <p:nvPr/>
            </p:nvSpPr>
            <p:spPr>
              <a:xfrm>
                <a:off x="9926330" y="6044850"/>
                <a:ext cx="895757" cy="40196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108AE614-7F75-46C6-9897-807667F95AC3}"/>
                  </a:ext>
                </a:extLst>
              </p:cNvPr>
              <p:cNvSpPr txBox="1"/>
              <p:nvPr/>
            </p:nvSpPr>
            <p:spPr>
              <a:xfrm>
                <a:off x="9565702" y="5717384"/>
                <a:ext cx="1613583" cy="646331"/>
              </a:xfrm>
              <a:prstGeom prst="rect">
                <a:avLst/>
              </a:prstGeom>
              <a:noFill/>
            </p:spPr>
            <p:txBody>
              <a:bodyPr wrap="none" rtlCol="0">
                <a:spAutoFit/>
              </a:bodyPr>
              <a:lstStyle/>
              <a:p>
                <a:pPr algn="ct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3. OLAP</a:t>
                </a:r>
              </a:p>
              <a:p>
                <a:pPr algn="ct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联机分析处理</a:t>
                </a:r>
              </a:p>
            </p:txBody>
          </p:sp>
        </p:grpSp>
      </p:grpSp>
    </p:spTree>
    <p:extLst>
      <p:ext uri="{BB962C8B-B14F-4D97-AF65-F5344CB8AC3E}">
        <p14:creationId xmlns:p14="http://schemas.microsoft.com/office/powerpoint/2010/main" val="32722743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圆角矩形 6"/>
          <p:cNvSpPr/>
          <p:nvPr/>
        </p:nvSpPr>
        <p:spPr>
          <a:xfrm>
            <a:off x="1143425" y="1877227"/>
            <a:ext cx="8485234" cy="715089"/>
          </a:xfrm>
          <a:prstGeom prst="roundRect">
            <a:avLst/>
          </a:prstGeom>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The data-storage layer in the typical data architecture is typically used to address the data sharing and data analytics across an organization.</a:t>
            </a:r>
          </a:p>
        </p:txBody>
      </p:sp>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矩形 14">
            <a:extLst>
              <a:ext uri="{FF2B5EF4-FFF2-40B4-BE49-F238E27FC236}">
                <a16:creationId xmlns:a16="http://schemas.microsoft.com/office/drawing/2014/main" id="{BF6D8116-4D75-4B20-BF0D-B82C1E768C7B}"/>
              </a:ext>
            </a:extLst>
          </p:cNvPr>
          <p:cNvSpPr/>
          <p:nvPr/>
        </p:nvSpPr>
        <p:spPr>
          <a:xfrm>
            <a:off x="671052" y="1167950"/>
            <a:ext cx="7077641" cy="510717"/>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The Challenge: data sharing and data analytics </a:t>
            </a:r>
          </a:p>
        </p:txBody>
      </p:sp>
      <p:sp>
        <p:nvSpPr>
          <p:cNvPr id="16" name="标题 1">
            <a:extLst>
              <a:ext uri="{FF2B5EF4-FFF2-40B4-BE49-F238E27FC236}">
                <a16:creationId xmlns:a16="http://schemas.microsoft.com/office/drawing/2014/main" id="{B3AA54A0-B1BE-4A51-B600-9DD4BBD923FD}"/>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Data Storage</a:t>
            </a:r>
          </a:p>
        </p:txBody>
      </p:sp>
      <p:sp>
        <p:nvSpPr>
          <p:cNvPr id="17" name="灯片编号占位符 1">
            <a:extLst>
              <a:ext uri="{FF2B5EF4-FFF2-40B4-BE49-F238E27FC236}">
                <a16:creationId xmlns:a16="http://schemas.microsoft.com/office/drawing/2014/main" id="{17C5536A-501D-41C5-93EA-DDD508BCA63D}"/>
              </a:ext>
            </a:extLst>
          </p:cNvPr>
          <p:cNvSpPr>
            <a:spLocks noGrp="1"/>
          </p:cNvSpPr>
          <p:nvPr>
            <p:ph type="sldNum" sz="quarter" idx="12"/>
          </p:nvPr>
        </p:nvSpPr>
        <p:spPr>
          <a:xfrm>
            <a:off x="8602870" y="6324663"/>
            <a:ext cx="2743200" cy="365125"/>
          </a:xfrm>
        </p:spPr>
        <p:txBody>
          <a:bodyPr/>
          <a:lstStyle/>
          <a:p>
            <a:fld id="{0D4EF626-F2E7-47E8-A3E5-EAE9C4555C6D}" type="slidenum">
              <a:rPr lang="zh-CN" altLang="en-US" smtClean="0">
                <a:latin typeface="Times New Roman" panose="02020603050405020304" pitchFamily="18" charset="0"/>
                <a:ea typeface="微软雅黑" panose="020B0503020204020204" pitchFamily="34" charset="-122"/>
                <a:cs typeface="Times New Roman" panose="02020603050405020304" pitchFamily="18" charset="0"/>
              </a:rPr>
              <a:t>13</a:t>
            </a:fld>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2" name="矩形: 圆角 21">
            <a:extLst>
              <a:ext uri="{FF2B5EF4-FFF2-40B4-BE49-F238E27FC236}">
                <a16:creationId xmlns:a16="http://schemas.microsoft.com/office/drawing/2014/main" id="{E451E31B-AAB7-4EA9-BD6F-65E135B5DE91}"/>
              </a:ext>
            </a:extLst>
          </p:cNvPr>
          <p:cNvSpPr/>
          <p:nvPr/>
        </p:nvSpPr>
        <p:spPr>
          <a:xfrm>
            <a:off x="1143425" y="3062685"/>
            <a:ext cx="8485234" cy="2104690"/>
          </a:xfrm>
          <a:prstGeom prst="roundRect">
            <a:avLst>
              <a:gd name="adj" fmla="val 0"/>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23" name="文本框 22">
            <a:extLst>
              <a:ext uri="{FF2B5EF4-FFF2-40B4-BE49-F238E27FC236}">
                <a16:creationId xmlns:a16="http://schemas.microsoft.com/office/drawing/2014/main" id="{64D23FF9-7379-4C0D-8DAA-E97CA7AA415A}"/>
              </a:ext>
            </a:extLst>
          </p:cNvPr>
          <p:cNvSpPr txBox="1"/>
          <p:nvPr/>
        </p:nvSpPr>
        <p:spPr>
          <a:xfrm rot="10800000">
            <a:off x="1148652" y="3058057"/>
            <a:ext cx="615553" cy="2104690"/>
          </a:xfrm>
          <a:prstGeom prst="rect">
            <a:avLst/>
          </a:prstGeom>
          <a:solidFill>
            <a:schemeClr val="tx1"/>
          </a:solidFill>
        </p:spPr>
        <p:txBody>
          <a:bodyPr vert="eaVert" wrap="square" rtlCol="0">
            <a:spAutoFit/>
          </a:bodyP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Data storage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24" name="矩形 23">
            <a:extLst>
              <a:ext uri="{FF2B5EF4-FFF2-40B4-BE49-F238E27FC236}">
                <a16:creationId xmlns:a16="http://schemas.microsoft.com/office/drawing/2014/main" id="{621BEF87-F5BF-4967-9B74-12D4BACBB998}"/>
              </a:ext>
            </a:extLst>
          </p:cNvPr>
          <p:cNvSpPr/>
          <p:nvPr/>
        </p:nvSpPr>
        <p:spPr>
          <a:xfrm>
            <a:off x="1921282" y="3289618"/>
            <a:ext cx="3236977" cy="1599993"/>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790EBC08-8D18-4E2D-B150-9E1910F25199}"/>
              </a:ext>
            </a:extLst>
          </p:cNvPr>
          <p:cNvSpPr/>
          <p:nvPr/>
        </p:nvSpPr>
        <p:spPr>
          <a:xfrm>
            <a:off x="6089292" y="3296860"/>
            <a:ext cx="3465322" cy="159999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26" name="文本框 25">
            <a:extLst>
              <a:ext uri="{FF2B5EF4-FFF2-40B4-BE49-F238E27FC236}">
                <a16:creationId xmlns:a16="http://schemas.microsoft.com/office/drawing/2014/main" id="{52B9D55E-4800-4830-85DC-00DC252F383D}"/>
              </a:ext>
            </a:extLst>
          </p:cNvPr>
          <p:cNvSpPr txBox="1"/>
          <p:nvPr/>
        </p:nvSpPr>
        <p:spPr>
          <a:xfrm>
            <a:off x="1950271" y="3290644"/>
            <a:ext cx="2570161" cy="369332"/>
          </a:xfrm>
          <a:prstGeom prst="rect">
            <a:avLst/>
          </a:prstGeom>
          <a:noFill/>
        </p:spPr>
        <p:txBody>
          <a:bodyPr wrap="square" rtlCol="0">
            <a:spAutoFit/>
          </a:bodyPr>
          <a:lstStyle/>
          <a:p>
            <a:r>
              <a:rPr lang="en-US" altLang="zh-CN" b="1" dirty="0">
                <a:solidFill>
                  <a:schemeClr val="bg1"/>
                </a:solidFill>
                <a:latin typeface="Times New Roman" panose="02020603050405020304" pitchFamily="18" charset="0"/>
                <a:cs typeface="Times New Roman" panose="02020603050405020304" pitchFamily="18" charset="0"/>
              </a:rPr>
              <a:t>Data analysis</a:t>
            </a:r>
            <a:endParaRPr lang="zh-CN" altLang="en-US" b="1" dirty="0">
              <a:solidFill>
                <a:schemeClr val="bg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9923395A-4922-4B9C-8D9B-8EA63EF676CD}"/>
              </a:ext>
            </a:extLst>
          </p:cNvPr>
          <p:cNvSpPr/>
          <p:nvPr/>
        </p:nvSpPr>
        <p:spPr>
          <a:xfrm>
            <a:off x="2031328" y="3655777"/>
            <a:ext cx="3038773" cy="1174124"/>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pic>
        <p:nvPicPr>
          <p:cNvPr id="28" name="图片 27">
            <a:extLst>
              <a:ext uri="{FF2B5EF4-FFF2-40B4-BE49-F238E27FC236}">
                <a16:creationId xmlns:a16="http://schemas.microsoft.com/office/drawing/2014/main" id="{6E755521-A3ED-48FC-B6EF-7183BC4F412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97390" y="3656837"/>
            <a:ext cx="762728" cy="762728"/>
          </a:xfrm>
          <a:prstGeom prst="rect">
            <a:avLst/>
          </a:prstGeom>
        </p:spPr>
      </p:pic>
      <p:pic>
        <p:nvPicPr>
          <p:cNvPr id="29" name="图片 28">
            <a:extLst>
              <a:ext uri="{FF2B5EF4-FFF2-40B4-BE49-F238E27FC236}">
                <a16:creationId xmlns:a16="http://schemas.microsoft.com/office/drawing/2014/main" id="{6B55FF8A-BD06-4AF2-A9C9-5DF3B403215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14944" y="3656837"/>
            <a:ext cx="762728" cy="762728"/>
          </a:xfrm>
          <a:prstGeom prst="rect">
            <a:avLst/>
          </a:prstGeom>
        </p:spPr>
      </p:pic>
      <p:pic>
        <p:nvPicPr>
          <p:cNvPr id="30" name="图片 29">
            <a:extLst>
              <a:ext uri="{FF2B5EF4-FFF2-40B4-BE49-F238E27FC236}">
                <a16:creationId xmlns:a16="http://schemas.microsoft.com/office/drawing/2014/main" id="{3E61651E-81E2-4C75-AFBB-2B1D967BC75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32498" y="3656837"/>
            <a:ext cx="762728" cy="762728"/>
          </a:xfrm>
          <a:prstGeom prst="rect">
            <a:avLst/>
          </a:prstGeom>
        </p:spPr>
      </p:pic>
      <p:pic>
        <p:nvPicPr>
          <p:cNvPr id="31" name="图片 30">
            <a:extLst>
              <a:ext uri="{FF2B5EF4-FFF2-40B4-BE49-F238E27FC236}">
                <a16:creationId xmlns:a16="http://schemas.microsoft.com/office/drawing/2014/main" id="{7B8D3D42-E75B-4CAB-AC34-FCD18AF67D0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50051" y="3656837"/>
            <a:ext cx="762728" cy="762728"/>
          </a:xfrm>
          <a:prstGeom prst="rect">
            <a:avLst/>
          </a:prstGeom>
        </p:spPr>
      </p:pic>
      <p:sp>
        <p:nvSpPr>
          <p:cNvPr id="32" name="文本框 31">
            <a:extLst>
              <a:ext uri="{FF2B5EF4-FFF2-40B4-BE49-F238E27FC236}">
                <a16:creationId xmlns:a16="http://schemas.microsoft.com/office/drawing/2014/main" id="{F1614812-AED0-495B-A0DE-FB56C4CFF107}"/>
              </a:ext>
            </a:extLst>
          </p:cNvPr>
          <p:cNvSpPr txBox="1"/>
          <p:nvPr/>
        </p:nvSpPr>
        <p:spPr>
          <a:xfrm>
            <a:off x="2114281" y="4369200"/>
            <a:ext cx="2898498" cy="415498"/>
          </a:xfrm>
          <a:prstGeom prst="rect">
            <a:avLst/>
          </a:prstGeom>
          <a:noFill/>
        </p:spPr>
        <p:txBody>
          <a:bodyPr wrap="square" rtlCol="0">
            <a:spAutoFit/>
          </a:bodyPr>
          <a:lstStyle/>
          <a:p>
            <a:r>
              <a:rPr lang="en-US" altLang="zh-CN" sz="1050" dirty="0">
                <a:latin typeface="Times New Roman" panose="02020603050405020304" pitchFamily="18" charset="0"/>
                <a:cs typeface="Times New Roman" panose="02020603050405020304" pitchFamily="18" charset="0"/>
              </a:rPr>
              <a:t>RDBMS            Data              ODS             MPP</a:t>
            </a:r>
          </a:p>
          <a:p>
            <a:r>
              <a:rPr lang="en-US" altLang="zh-CN" sz="1050" dirty="0">
                <a:latin typeface="Times New Roman" panose="02020603050405020304" pitchFamily="18" charset="0"/>
                <a:cs typeface="Times New Roman" panose="02020603050405020304" pitchFamily="18" charset="0"/>
              </a:rPr>
              <a:t>                     Warehouse</a:t>
            </a:r>
            <a:endParaRPr lang="zh-CN" altLang="en-US" sz="1050" dirty="0">
              <a:latin typeface="Times New Roman" panose="02020603050405020304" pitchFamily="18" charset="0"/>
              <a:cs typeface="Times New Roman" panose="02020603050405020304" pitchFamily="18" charset="0"/>
            </a:endParaRPr>
          </a:p>
        </p:txBody>
      </p:sp>
      <p:sp>
        <p:nvSpPr>
          <p:cNvPr id="33" name="文本框 32">
            <a:extLst>
              <a:ext uri="{FF2B5EF4-FFF2-40B4-BE49-F238E27FC236}">
                <a16:creationId xmlns:a16="http://schemas.microsoft.com/office/drawing/2014/main" id="{47CF0409-AEB0-499C-BE6D-D9780C96C86F}"/>
              </a:ext>
            </a:extLst>
          </p:cNvPr>
          <p:cNvSpPr txBox="1"/>
          <p:nvPr/>
        </p:nvSpPr>
        <p:spPr>
          <a:xfrm rot="10800000">
            <a:off x="9092949" y="3305736"/>
            <a:ext cx="461665" cy="1583875"/>
          </a:xfrm>
          <a:prstGeom prst="rect">
            <a:avLst/>
          </a:prstGeom>
          <a:solidFill>
            <a:schemeClr val="tx1"/>
          </a:solidFill>
        </p:spPr>
        <p:txBody>
          <a:bodyPr vert="eaVert" wrap="square" rtlCol="0">
            <a:spAutoFit/>
          </a:bodyPr>
          <a:lstStyle/>
          <a:p>
            <a:pPr algn="ctr"/>
            <a:r>
              <a:rPr lang="en-US" altLang="zh-CN" b="1" dirty="0">
                <a:solidFill>
                  <a:schemeClr val="bg1"/>
                </a:solidFill>
                <a:latin typeface="Times New Roman" panose="02020603050405020304" pitchFamily="18" charset="0"/>
                <a:cs typeface="Times New Roman" panose="02020603050405020304" pitchFamily="18" charset="0"/>
              </a:rPr>
              <a:t>Data analysis</a:t>
            </a:r>
            <a:endParaRPr lang="zh-CN" altLang="en-US" b="1" dirty="0">
              <a:solidFill>
                <a:schemeClr val="bg1"/>
              </a:solidFill>
              <a:latin typeface="Times New Roman" panose="02020603050405020304" pitchFamily="18" charset="0"/>
              <a:cs typeface="Times New Roman" panose="02020603050405020304" pitchFamily="18" charset="0"/>
            </a:endParaRPr>
          </a:p>
        </p:txBody>
      </p:sp>
      <p:pic>
        <p:nvPicPr>
          <p:cNvPr id="34" name="图片 33">
            <a:extLst>
              <a:ext uri="{FF2B5EF4-FFF2-40B4-BE49-F238E27FC236}">
                <a16:creationId xmlns:a16="http://schemas.microsoft.com/office/drawing/2014/main" id="{813F6BBB-A8A4-4A06-A855-EAA2EBA15B1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26601" y="3174221"/>
            <a:ext cx="2106971" cy="858083"/>
          </a:xfrm>
          <a:prstGeom prst="rect">
            <a:avLst/>
          </a:prstGeom>
        </p:spPr>
      </p:pic>
      <p:pic>
        <p:nvPicPr>
          <p:cNvPr id="35" name="图片 34">
            <a:extLst>
              <a:ext uri="{FF2B5EF4-FFF2-40B4-BE49-F238E27FC236}">
                <a16:creationId xmlns:a16="http://schemas.microsoft.com/office/drawing/2014/main" id="{E79F6A4F-454F-4517-8E99-AF075216A50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26601" y="3808423"/>
            <a:ext cx="2781542" cy="1071245"/>
          </a:xfrm>
          <a:prstGeom prst="rect">
            <a:avLst/>
          </a:prstGeom>
        </p:spPr>
      </p:pic>
      <p:sp>
        <p:nvSpPr>
          <p:cNvPr id="2" name="箭头: 左右 1">
            <a:extLst>
              <a:ext uri="{FF2B5EF4-FFF2-40B4-BE49-F238E27FC236}">
                <a16:creationId xmlns:a16="http://schemas.microsoft.com/office/drawing/2014/main" id="{A3A0ED6E-CAC1-4363-ACD9-B8836F2848BA}"/>
              </a:ext>
            </a:extLst>
          </p:cNvPr>
          <p:cNvSpPr/>
          <p:nvPr/>
        </p:nvSpPr>
        <p:spPr>
          <a:xfrm>
            <a:off x="5242325" y="3871419"/>
            <a:ext cx="792480" cy="436389"/>
          </a:xfrm>
          <a:prstGeom prst="lef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033574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矩形 14">
            <a:extLst>
              <a:ext uri="{FF2B5EF4-FFF2-40B4-BE49-F238E27FC236}">
                <a16:creationId xmlns:a16="http://schemas.microsoft.com/office/drawing/2014/main" id="{BF6D8116-4D75-4B20-BF0D-B82C1E768C7B}"/>
              </a:ext>
            </a:extLst>
          </p:cNvPr>
          <p:cNvSpPr/>
          <p:nvPr/>
        </p:nvSpPr>
        <p:spPr>
          <a:xfrm>
            <a:off x="671052" y="1167950"/>
            <a:ext cx="7077641" cy="510717"/>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The first part of the data-storage layer</a:t>
            </a:r>
          </a:p>
        </p:txBody>
      </p:sp>
      <p:sp>
        <p:nvSpPr>
          <p:cNvPr id="16" name="标题 1">
            <a:extLst>
              <a:ext uri="{FF2B5EF4-FFF2-40B4-BE49-F238E27FC236}">
                <a16:creationId xmlns:a16="http://schemas.microsoft.com/office/drawing/2014/main" id="{B3AA54A0-B1BE-4A51-B600-9DD4BBD923FD}"/>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Data Storage</a:t>
            </a:r>
          </a:p>
        </p:txBody>
      </p:sp>
      <p:sp>
        <p:nvSpPr>
          <p:cNvPr id="17" name="灯片编号占位符 1">
            <a:extLst>
              <a:ext uri="{FF2B5EF4-FFF2-40B4-BE49-F238E27FC236}">
                <a16:creationId xmlns:a16="http://schemas.microsoft.com/office/drawing/2014/main" id="{17C5536A-501D-41C5-93EA-DDD508BCA63D}"/>
              </a:ext>
            </a:extLst>
          </p:cNvPr>
          <p:cNvSpPr>
            <a:spLocks noGrp="1"/>
          </p:cNvSpPr>
          <p:nvPr>
            <p:ph type="sldNum" sz="quarter" idx="12"/>
          </p:nvPr>
        </p:nvSpPr>
        <p:spPr>
          <a:xfrm>
            <a:off x="8602870" y="6324663"/>
            <a:ext cx="2743200" cy="365125"/>
          </a:xfrm>
        </p:spPr>
        <p:txBody>
          <a:bodyPr/>
          <a:lstStyle/>
          <a:p>
            <a:fld id="{0D4EF626-F2E7-47E8-A3E5-EAE9C4555C6D}" type="slidenum">
              <a:rPr lang="zh-CN" altLang="en-US" smtClean="0">
                <a:latin typeface="Times New Roman" panose="02020603050405020304" pitchFamily="18" charset="0"/>
                <a:ea typeface="微软雅黑" panose="020B0503020204020204" pitchFamily="34" charset="-122"/>
                <a:cs typeface="Times New Roman" panose="02020603050405020304" pitchFamily="18" charset="0"/>
              </a:rPr>
              <a:t>14</a:t>
            </a:fld>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7" name="文本框 36">
            <a:extLst>
              <a:ext uri="{FF2B5EF4-FFF2-40B4-BE49-F238E27FC236}">
                <a16:creationId xmlns:a16="http://schemas.microsoft.com/office/drawing/2014/main" id="{560F9210-3A7B-406B-A933-2FA4EA1FA874}"/>
              </a:ext>
            </a:extLst>
          </p:cNvPr>
          <p:cNvSpPr txBox="1"/>
          <p:nvPr/>
        </p:nvSpPr>
        <p:spPr>
          <a:xfrm>
            <a:off x="1004879" y="1863573"/>
            <a:ext cx="5616055" cy="400110"/>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000" dirty="0">
                <a:solidFill>
                  <a:srgbClr val="FF0000"/>
                </a:solidFill>
                <a:latin typeface="Times New Roman" panose="02020603050405020304" pitchFamily="18" charset="0"/>
                <a:ea typeface="微软雅黑" panose="020B0503020204020204" charset="-122"/>
                <a:cs typeface="Times New Roman" panose="02020603050405020304" pitchFamily="18" charset="0"/>
              </a:rPr>
              <a:t>RDBMS:</a:t>
            </a:r>
            <a:r>
              <a:rPr lang="en-US" altLang="zh-CN" sz="2000" dirty="0">
                <a:latin typeface="Times New Roman" panose="02020603050405020304" pitchFamily="18" charset="0"/>
                <a:ea typeface="微软雅黑" panose="020B0503020204020204" charset="-122"/>
                <a:cs typeface="Times New Roman" panose="02020603050405020304" pitchFamily="18" charset="0"/>
              </a:rPr>
              <a:t> relational database management system</a:t>
            </a:r>
          </a:p>
        </p:txBody>
      </p:sp>
      <p:sp>
        <p:nvSpPr>
          <p:cNvPr id="38" name="文本框 37">
            <a:extLst>
              <a:ext uri="{FF2B5EF4-FFF2-40B4-BE49-F238E27FC236}">
                <a16:creationId xmlns:a16="http://schemas.microsoft.com/office/drawing/2014/main" id="{559432F2-59C5-43EF-AE10-91DB96D59370}"/>
              </a:ext>
            </a:extLst>
          </p:cNvPr>
          <p:cNvSpPr txBox="1"/>
          <p:nvPr/>
        </p:nvSpPr>
        <p:spPr>
          <a:xfrm>
            <a:off x="1004879" y="2437558"/>
            <a:ext cx="5616055" cy="400110"/>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000" dirty="0">
                <a:solidFill>
                  <a:srgbClr val="FF0000"/>
                </a:solidFill>
                <a:latin typeface="Times New Roman" panose="02020603050405020304" pitchFamily="18" charset="0"/>
                <a:ea typeface="微软雅黑" panose="020B0503020204020204" charset="-122"/>
                <a:cs typeface="Times New Roman" panose="02020603050405020304" pitchFamily="18" charset="0"/>
              </a:rPr>
              <a:t>Data Warehouse :</a:t>
            </a:r>
            <a:r>
              <a:rPr lang="en-US" altLang="zh-CN" sz="2000" dirty="0">
                <a:latin typeface="Times New Roman" panose="02020603050405020304" pitchFamily="18" charset="0"/>
                <a:ea typeface="微软雅黑" panose="020B0503020204020204" charset="-122"/>
                <a:cs typeface="Times New Roman" panose="02020603050405020304" pitchFamily="18" charset="0"/>
              </a:rPr>
              <a:t> data</a:t>
            </a:r>
            <a:r>
              <a:rPr lang="zh-CN" altLang="en-US" sz="2000" dirty="0">
                <a:latin typeface="Times New Roman" panose="02020603050405020304" pitchFamily="18" charset="0"/>
                <a:ea typeface="微软雅黑" panose="020B0503020204020204" charset="-122"/>
                <a:cs typeface="Times New Roman" panose="02020603050405020304" pitchFamily="18" charset="0"/>
              </a:rPr>
              <a:t> </a:t>
            </a:r>
            <a:r>
              <a:rPr lang="en-US" altLang="zh-CN" sz="2000" dirty="0">
                <a:latin typeface="Times New Roman" panose="02020603050405020304" pitchFamily="18" charset="0"/>
                <a:ea typeface="微软雅黑" panose="020B0503020204020204" charset="-122"/>
                <a:cs typeface="Times New Roman" panose="02020603050405020304" pitchFamily="18" charset="0"/>
              </a:rPr>
              <a:t>aggregation</a:t>
            </a:r>
            <a:r>
              <a:rPr lang="zh-CN" altLang="en-US" sz="2000" dirty="0">
                <a:latin typeface="Times New Roman" panose="02020603050405020304" pitchFamily="18" charset="0"/>
                <a:ea typeface="微软雅黑" panose="020B0503020204020204" charset="-122"/>
                <a:cs typeface="Times New Roman" panose="02020603050405020304" pitchFamily="18" charset="0"/>
              </a:rPr>
              <a:t> </a:t>
            </a:r>
            <a:r>
              <a:rPr lang="en-US" altLang="zh-CN" sz="2000" dirty="0">
                <a:latin typeface="Times New Roman" panose="02020603050405020304" pitchFamily="18" charset="0"/>
                <a:ea typeface="微软雅黑" panose="020B0503020204020204" charset="-122"/>
                <a:cs typeface="Times New Roman" panose="02020603050405020304" pitchFamily="18" charset="0"/>
              </a:rPr>
              <a:t>and</a:t>
            </a:r>
            <a:r>
              <a:rPr lang="zh-CN" altLang="en-US" sz="2000" dirty="0">
                <a:latin typeface="Times New Roman" panose="02020603050405020304" pitchFamily="18" charset="0"/>
                <a:ea typeface="微软雅黑" panose="020B0503020204020204" charset="-122"/>
                <a:cs typeface="Times New Roman" panose="02020603050405020304" pitchFamily="18" charset="0"/>
              </a:rPr>
              <a:t> </a:t>
            </a:r>
            <a:r>
              <a:rPr lang="en-US" altLang="zh-CN" sz="2000" dirty="0">
                <a:latin typeface="Times New Roman" panose="02020603050405020304" pitchFamily="18" charset="0"/>
                <a:ea typeface="微软雅黑" panose="020B0503020204020204" charset="-122"/>
                <a:cs typeface="Times New Roman" panose="02020603050405020304" pitchFamily="18" charset="0"/>
              </a:rPr>
              <a:t>analysis</a:t>
            </a:r>
          </a:p>
        </p:txBody>
      </p:sp>
      <p:sp>
        <p:nvSpPr>
          <p:cNvPr id="39" name="文本框 38">
            <a:extLst>
              <a:ext uri="{FF2B5EF4-FFF2-40B4-BE49-F238E27FC236}">
                <a16:creationId xmlns:a16="http://schemas.microsoft.com/office/drawing/2014/main" id="{7929A074-0E58-4974-BC2C-0F58D8C35496}"/>
              </a:ext>
            </a:extLst>
          </p:cNvPr>
          <p:cNvSpPr txBox="1"/>
          <p:nvPr/>
        </p:nvSpPr>
        <p:spPr>
          <a:xfrm>
            <a:off x="1004879" y="3011543"/>
            <a:ext cx="5616055" cy="400110"/>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000" dirty="0">
                <a:solidFill>
                  <a:srgbClr val="FF0000"/>
                </a:solidFill>
                <a:latin typeface="Times New Roman" panose="02020603050405020304" pitchFamily="18" charset="0"/>
                <a:ea typeface="微软雅黑" panose="020B0503020204020204" charset="-122"/>
                <a:cs typeface="Times New Roman" panose="02020603050405020304" pitchFamily="18" charset="0"/>
              </a:rPr>
              <a:t>ODS:</a:t>
            </a:r>
            <a:r>
              <a:rPr lang="en-US" altLang="zh-CN" sz="2000" dirty="0">
                <a:latin typeface="Times New Roman" panose="02020603050405020304" pitchFamily="18" charset="0"/>
                <a:ea typeface="微软雅黑" panose="020B0503020204020204" charset="-122"/>
                <a:cs typeface="Times New Roman" panose="02020603050405020304" pitchFamily="18" charset="0"/>
              </a:rPr>
              <a:t> operational data store</a:t>
            </a:r>
          </a:p>
        </p:txBody>
      </p:sp>
      <p:sp>
        <p:nvSpPr>
          <p:cNvPr id="40" name="文本框 39">
            <a:extLst>
              <a:ext uri="{FF2B5EF4-FFF2-40B4-BE49-F238E27FC236}">
                <a16:creationId xmlns:a16="http://schemas.microsoft.com/office/drawing/2014/main" id="{A9ED1206-3E5E-4B1C-85D6-C00767615B85}"/>
              </a:ext>
            </a:extLst>
          </p:cNvPr>
          <p:cNvSpPr txBox="1"/>
          <p:nvPr/>
        </p:nvSpPr>
        <p:spPr>
          <a:xfrm>
            <a:off x="1004879" y="3585528"/>
            <a:ext cx="5616055" cy="400110"/>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000" dirty="0">
                <a:solidFill>
                  <a:srgbClr val="FF0000"/>
                </a:solidFill>
                <a:latin typeface="Times New Roman" panose="02020603050405020304" pitchFamily="18" charset="0"/>
                <a:ea typeface="微软雅黑" panose="020B0503020204020204" charset="-122"/>
                <a:cs typeface="Times New Roman" panose="02020603050405020304" pitchFamily="18" charset="0"/>
              </a:rPr>
              <a:t>MPP:</a:t>
            </a:r>
            <a:r>
              <a:rPr lang="en-US" altLang="zh-CN" sz="2000" dirty="0">
                <a:latin typeface="Times New Roman" panose="02020603050405020304" pitchFamily="18" charset="0"/>
                <a:ea typeface="微软雅黑" panose="020B0503020204020204" charset="-122"/>
                <a:cs typeface="Times New Roman" panose="02020603050405020304" pitchFamily="18" charset="0"/>
              </a:rPr>
              <a:t> massively parallel processing</a:t>
            </a:r>
          </a:p>
        </p:txBody>
      </p:sp>
      <p:pic>
        <p:nvPicPr>
          <p:cNvPr id="24578" name="Picture 2" descr="Relational Database | Learn MySQL RDBMS | Relational Database Model">
            <a:extLst>
              <a:ext uri="{FF2B5EF4-FFF2-40B4-BE49-F238E27FC236}">
                <a16:creationId xmlns:a16="http://schemas.microsoft.com/office/drawing/2014/main" id="{251B016C-A845-4B02-BACB-26BF59843E3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612" t="5828" r="5504" b="35704"/>
          <a:stretch/>
        </p:blipFill>
        <p:spPr bwMode="auto">
          <a:xfrm>
            <a:off x="6841792" y="2274186"/>
            <a:ext cx="5012147" cy="1897269"/>
          </a:xfrm>
          <a:prstGeom prst="rect">
            <a:avLst/>
          </a:prstGeom>
          <a:noFill/>
          <a:extLst>
            <a:ext uri="{909E8E84-426E-40DD-AFC4-6F175D3DCCD1}">
              <a14:hiddenFill xmlns:a14="http://schemas.microsoft.com/office/drawing/2010/main">
                <a:solidFill>
                  <a:srgbClr val="FFFFFF"/>
                </a:solidFill>
              </a14:hiddenFill>
            </a:ext>
          </a:extLst>
        </p:spPr>
      </p:pic>
      <p:pic>
        <p:nvPicPr>
          <p:cNvPr id="24580" name="Picture 4" descr="Unified Data Warehouse - Databricks">
            <a:extLst>
              <a:ext uri="{FF2B5EF4-FFF2-40B4-BE49-F238E27FC236}">
                <a16:creationId xmlns:a16="http://schemas.microsoft.com/office/drawing/2014/main" id="{8EAEAAAF-650F-4943-8AC4-B2849C0297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4453" y="4269613"/>
            <a:ext cx="3372519" cy="2273936"/>
          </a:xfrm>
          <a:prstGeom prst="rect">
            <a:avLst/>
          </a:prstGeom>
          <a:noFill/>
          <a:extLst>
            <a:ext uri="{909E8E84-426E-40DD-AFC4-6F175D3DCCD1}">
              <a14:hiddenFill xmlns:a14="http://schemas.microsoft.com/office/drawing/2010/main">
                <a:solidFill>
                  <a:srgbClr val="FFFFFF"/>
                </a:solidFill>
              </a14:hiddenFill>
            </a:ext>
          </a:extLst>
        </p:spPr>
      </p:pic>
      <p:pic>
        <p:nvPicPr>
          <p:cNvPr id="24582" name="Picture 6" descr="How Do You Use an Operational Data Store? –">
            <a:extLst>
              <a:ext uri="{FF2B5EF4-FFF2-40B4-BE49-F238E27FC236}">
                <a16:creationId xmlns:a16="http://schemas.microsoft.com/office/drawing/2014/main" id="{38E5A873-4404-4C46-954D-8D86687EAEF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66579" y="4269614"/>
            <a:ext cx="3456559" cy="2090160"/>
          </a:xfrm>
          <a:prstGeom prst="rect">
            <a:avLst/>
          </a:prstGeom>
          <a:noFill/>
          <a:extLst>
            <a:ext uri="{909E8E84-426E-40DD-AFC4-6F175D3DCCD1}">
              <a14:hiddenFill xmlns:a14="http://schemas.microsoft.com/office/drawing/2010/main">
                <a:solidFill>
                  <a:srgbClr val="FFFFFF"/>
                </a:solidFill>
              </a14:hiddenFill>
            </a:ext>
          </a:extLst>
        </p:spPr>
      </p:pic>
      <p:pic>
        <p:nvPicPr>
          <p:cNvPr id="24584" name="Picture 8" descr="Massively parallel processing | Mastering Tableau 2019.1 - Second Edition">
            <a:extLst>
              <a:ext uri="{FF2B5EF4-FFF2-40B4-BE49-F238E27FC236}">
                <a16:creationId xmlns:a16="http://schemas.microsoft.com/office/drawing/2014/main" id="{F9CACDC4-C741-48DB-A2F4-7DDA0ABFA55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22744" y="4363935"/>
            <a:ext cx="3931195" cy="2090159"/>
          </a:xfrm>
          <a:prstGeom prst="rect">
            <a:avLst/>
          </a:prstGeom>
          <a:noFill/>
          <a:extLst>
            <a:ext uri="{909E8E84-426E-40DD-AFC4-6F175D3DCCD1}">
              <a14:hiddenFill xmlns:a14="http://schemas.microsoft.com/office/drawing/2010/main">
                <a:solidFill>
                  <a:srgbClr val="FFFFFF"/>
                </a:solidFill>
              </a14:hiddenFill>
            </a:ext>
          </a:extLst>
        </p:spPr>
      </p:pic>
      <p:sp>
        <p:nvSpPr>
          <p:cNvPr id="24" name="文本框 23">
            <a:extLst>
              <a:ext uri="{FF2B5EF4-FFF2-40B4-BE49-F238E27FC236}">
                <a16:creationId xmlns:a16="http://schemas.microsoft.com/office/drawing/2014/main" id="{EBE7667C-483E-45F3-AA35-13BCC5B7270B}"/>
              </a:ext>
            </a:extLst>
          </p:cNvPr>
          <p:cNvSpPr txBox="1"/>
          <p:nvPr/>
        </p:nvSpPr>
        <p:spPr>
          <a:xfrm>
            <a:off x="1345564" y="6029451"/>
            <a:ext cx="1845733" cy="369332"/>
          </a:xfrm>
          <a:prstGeom prst="rect">
            <a:avLst/>
          </a:prstGeom>
          <a:noFill/>
        </p:spPr>
        <p:txBody>
          <a:bodyPr wrap="square">
            <a:spAutoFit/>
          </a:bodyPr>
          <a:lstStyle/>
          <a:p>
            <a:r>
              <a:rPr lang="en-US" altLang="zh-CN" sz="1800" dirty="0">
                <a:solidFill>
                  <a:srgbClr val="FF0000"/>
                </a:solidFill>
                <a:latin typeface="Times New Roman" panose="02020603050405020304" pitchFamily="18" charset="0"/>
                <a:ea typeface="微软雅黑" panose="020B0503020204020204" charset="-122"/>
                <a:cs typeface="Times New Roman" panose="02020603050405020304" pitchFamily="18" charset="0"/>
              </a:rPr>
              <a:t>Data Warehouse</a:t>
            </a:r>
            <a:endParaRPr lang="zh-CN" altLang="en-US" dirty="0"/>
          </a:p>
        </p:txBody>
      </p:sp>
      <p:sp>
        <p:nvSpPr>
          <p:cNvPr id="26" name="文本框 25">
            <a:extLst>
              <a:ext uri="{FF2B5EF4-FFF2-40B4-BE49-F238E27FC236}">
                <a16:creationId xmlns:a16="http://schemas.microsoft.com/office/drawing/2014/main" id="{E68AF925-580E-406C-B574-804676DEF083}"/>
              </a:ext>
            </a:extLst>
          </p:cNvPr>
          <p:cNvSpPr txBox="1"/>
          <p:nvPr/>
        </p:nvSpPr>
        <p:spPr>
          <a:xfrm>
            <a:off x="6620934" y="4269613"/>
            <a:ext cx="646853" cy="369332"/>
          </a:xfrm>
          <a:prstGeom prst="rect">
            <a:avLst/>
          </a:prstGeom>
          <a:noFill/>
        </p:spPr>
        <p:txBody>
          <a:bodyPr wrap="square">
            <a:spAutoFit/>
          </a:bodyPr>
          <a:lstStyle/>
          <a:p>
            <a:r>
              <a:rPr lang="en-US" altLang="zh-CN" sz="1800" dirty="0">
                <a:solidFill>
                  <a:srgbClr val="FF0000"/>
                </a:solidFill>
                <a:latin typeface="Times New Roman" panose="02020603050405020304" pitchFamily="18" charset="0"/>
                <a:ea typeface="微软雅黑" panose="020B0503020204020204" charset="-122"/>
                <a:cs typeface="Times New Roman" panose="02020603050405020304" pitchFamily="18" charset="0"/>
              </a:rPr>
              <a:t>ODS</a:t>
            </a:r>
            <a:endParaRPr lang="zh-CN" altLang="en-US" dirty="0"/>
          </a:p>
        </p:txBody>
      </p:sp>
      <p:sp>
        <p:nvSpPr>
          <p:cNvPr id="27" name="文本框 26">
            <a:extLst>
              <a:ext uri="{FF2B5EF4-FFF2-40B4-BE49-F238E27FC236}">
                <a16:creationId xmlns:a16="http://schemas.microsoft.com/office/drawing/2014/main" id="{1A616F21-4F16-4F73-AC78-703E04D5C5C1}"/>
              </a:ext>
            </a:extLst>
          </p:cNvPr>
          <p:cNvSpPr txBox="1"/>
          <p:nvPr/>
        </p:nvSpPr>
        <p:spPr>
          <a:xfrm>
            <a:off x="9415112" y="4736815"/>
            <a:ext cx="646853" cy="369332"/>
          </a:xfrm>
          <a:prstGeom prst="rect">
            <a:avLst/>
          </a:prstGeom>
          <a:noFill/>
        </p:spPr>
        <p:txBody>
          <a:bodyPr wrap="square">
            <a:spAutoFit/>
          </a:bodyPr>
          <a:lstStyle/>
          <a:p>
            <a:r>
              <a:rPr lang="en-US" altLang="zh-CN" sz="1800" dirty="0">
                <a:solidFill>
                  <a:srgbClr val="FF0000"/>
                </a:solidFill>
                <a:latin typeface="Times New Roman" panose="02020603050405020304" pitchFamily="18" charset="0"/>
                <a:ea typeface="微软雅黑" panose="020B0503020204020204" charset="-122"/>
                <a:cs typeface="Times New Roman" panose="02020603050405020304" pitchFamily="18" charset="0"/>
              </a:rPr>
              <a:t>MPP</a:t>
            </a:r>
            <a:endParaRPr lang="zh-CN" altLang="en-US" dirty="0"/>
          </a:p>
        </p:txBody>
      </p:sp>
      <p:grpSp>
        <p:nvGrpSpPr>
          <p:cNvPr id="28" name="组合 27">
            <a:extLst>
              <a:ext uri="{FF2B5EF4-FFF2-40B4-BE49-F238E27FC236}">
                <a16:creationId xmlns:a16="http://schemas.microsoft.com/office/drawing/2014/main" id="{EB1E0B47-64C3-400B-86E5-A979D1C0643F}"/>
              </a:ext>
            </a:extLst>
          </p:cNvPr>
          <p:cNvGrpSpPr/>
          <p:nvPr/>
        </p:nvGrpSpPr>
        <p:grpSpPr>
          <a:xfrm>
            <a:off x="7063304" y="236913"/>
            <a:ext cx="4263811" cy="1862073"/>
            <a:chOff x="7400908" y="236913"/>
            <a:chExt cx="4263811" cy="1862073"/>
          </a:xfrm>
        </p:grpSpPr>
        <p:sp>
          <p:nvSpPr>
            <p:cNvPr id="29" name="矩形 28">
              <a:extLst>
                <a:ext uri="{FF2B5EF4-FFF2-40B4-BE49-F238E27FC236}">
                  <a16:creationId xmlns:a16="http://schemas.microsoft.com/office/drawing/2014/main" id="{62F8E680-F4D6-40F6-8E5A-072C6366FCD8}"/>
                </a:ext>
              </a:extLst>
            </p:cNvPr>
            <p:cNvSpPr/>
            <p:nvPr/>
          </p:nvSpPr>
          <p:spPr>
            <a:xfrm>
              <a:off x="7400908" y="236913"/>
              <a:ext cx="4263811" cy="1862073"/>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0" name="文本框 29">
              <a:extLst>
                <a:ext uri="{FF2B5EF4-FFF2-40B4-BE49-F238E27FC236}">
                  <a16:creationId xmlns:a16="http://schemas.microsoft.com/office/drawing/2014/main" id="{46FD1ACF-FE45-4BE7-838B-99EF3B3084C8}"/>
                </a:ext>
              </a:extLst>
            </p:cNvPr>
            <p:cNvSpPr txBox="1"/>
            <p:nvPr/>
          </p:nvSpPr>
          <p:spPr>
            <a:xfrm>
              <a:off x="7429897" y="237939"/>
              <a:ext cx="2570161" cy="369332"/>
            </a:xfrm>
            <a:prstGeom prst="rect">
              <a:avLst/>
            </a:prstGeom>
            <a:noFill/>
          </p:spPr>
          <p:txBody>
            <a:bodyPr wrap="square" rtlCol="0">
              <a:spAutoFit/>
            </a:bodyPr>
            <a:lstStyle/>
            <a:p>
              <a:r>
                <a:rPr lang="en-US" altLang="zh-CN" b="1" dirty="0">
                  <a:solidFill>
                    <a:schemeClr val="bg1"/>
                  </a:solidFill>
                  <a:latin typeface="Times New Roman" panose="02020603050405020304" pitchFamily="18" charset="0"/>
                  <a:cs typeface="Times New Roman" panose="02020603050405020304" pitchFamily="18" charset="0"/>
                </a:rPr>
                <a:t>Data analysis</a:t>
              </a:r>
              <a:endParaRPr lang="zh-CN" altLang="en-US" b="1" dirty="0">
                <a:solidFill>
                  <a:schemeClr val="bg1"/>
                </a:solidFill>
                <a:latin typeface="Times New Roman" panose="02020603050405020304" pitchFamily="18" charset="0"/>
                <a:cs typeface="Times New Roman" panose="02020603050405020304" pitchFamily="18" charset="0"/>
              </a:endParaRPr>
            </a:p>
          </p:txBody>
        </p:sp>
        <p:sp>
          <p:nvSpPr>
            <p:cNvPr id="31" name="矩形 30">
              <a:extLst>
                <a:ext uri="{FF2B5EF4-FFF2-40B4-BE49-F238E27FC236}">
                  <a16:creationId xmlns:a16="http://schemas.microsoft.com/office/drawing/2014/main" id="{9D1E82FD-CBD3-43E1-A6DA-2F6111204907}"/>
                </a:ext>
              </a:extLst>
            </p:cNvPr>
            <p:cNvSpPr/>
            <p:nvPr/>
          </p:nvSpPr>
          <p:spPr>
            <a:xfrm>
              <a:off x="7510954" y="603072"/>
              <a:ext cx="4078219" cy="1357479"/>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pic>
          <p:nvPicPr>
            <p:cNvPr id="32" name="图片 31">
              <a:extLst>
                <a:ext uri="{FF2B5EF4-FFF2-40B4-BE49-F238E27FC236}">
                  <a16:creationId xmlns:a16="http://schemas.microsoft.com/office/drawing/2014/main" id="{B571641B-F079-4275-ABE1-477EA9E0D44D}"/>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541679" y="635226"/>
              <a:ext cx="762728" cy="762728"/>
            </a:xfrm>
            <a:prstGeom prst="rect">
              <a:avLst/>
            </a:prstGeom>
          </p:spPr>
        </p:pic>
        <p:pic>
          <p:nvPicPr>
            <p:cNvPr id="33" name="图片 32">
              <a:extLst>
                <a:ext uri="{FF2B5EF4-FFF2-40B4-BE49-F238E27FC236}">
                  <a16:creationId xmlns:a16="http://schemas.microsoft.com/office/drawing/2014/main" id="{CCE54886-6B59-4FBE-AE82-201675E2B30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606459" y="635226"/>
              <a:ext cx="762728" cy="762728"/>
            </a:xfrm>
            <a:prstGeom prst="rect">
              <a:avLst/>
            </a:prstGeom>
          </p:spPr>
        </p:pic>
        <p:pic>
          <p:nvPicPr>
            <p:cNvPr id="34" name="图片 33">
              <a:extLst>
                <a:ext uri="{FF2B5EF4-FFF2-40B4-BE49-F238E27FC236}">
                  <a16:creationId xmlns:a16="http://schemas.microsoft.com/office/drawing/2014/main" id="{0CCA968C-463D-4EA6-92F8-61F5BC574E2F}"/>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671239" y="635226"/>
              <a:ext cx="762728" cy="762728"/>
            </a:xfrm>
            <a:prstGeom prst="rect">
              <a:avLst/>
            </a:prstGeom>
          </p:spPr>
        </p:pic>
        <p:pic>
          <p:nvPicPr>
            <p:cNvPr id="35" name="图片 34">
              <a:extLst>
                <a:ext uri="{FF2B5EF4-FFF2-40B4-BE49-F238E27FC236}">
                  <a16:creationId xmlns:a16="http://schemas.microsoft.com/office/drawing/2014/main" id="{529F26E7-5A4B-46E7-804D-4FB29D4B185D}"/>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736019" y="635226"/>
              <a:ext cx="762728" cy="762728"/>
            </a:xfrm>
            <a:prstGeom prst="rect">
              <a:avLst/>
            </a:prstGeom>
          </p:spPr>
        </p:pic>
        <p:sp>
          <p:nvSpPr>
            <p:cNvPr id="36" name="文本框 35">
              <a:extLst>
                <a:ext uri="{FF2B5EF4-FFF2-40B4-BE49-F238E27FC236}">
                  <a16:creationId xmlns:a16="http://schemas.microsoft.com/office/drawing/2014/main" id="{FB390B5C-3733-4D02-A4C9-5E789A2F767C}"/>
                </a:ext>
              </a:extLst>
            </p:cNvPr>
            <p:cNvSpPr txBox="1"/>
            <p:nvPr/>
          </p:nvSpPr>
          <p:spPr>
            <a:xfrm>
              <a:off x="7541679" y="1437331"/>
              <a:ext cx="3957068" cy="523220"/>
            </a:xfrm>
            <a:prstGeom prst="rect">
              <a:avLst/>
            </a:prstGeom>
            <a:noFill/>
          </p:spPr>
          <p:txBody>
            <a:bodyPr wrap="square" rtlCol="0">
              <a:spAutoFit/>
            </a:bodyPr>
            <a:lstStyle/>
            <a:p>
              <a:r>
                <a:rPr lang="en-US" altLang="zh-CN" sz="1400" dirty="0">
                  <a:latin typeface="Times New Roman" panose="02020603050405020304" pitchFamily="18" charset="0"/>
                  <a:cs typeface="Times New Roman" panose="02020603050405020304" pitchFamily="18" charset="0"/>
                </a:rPr>
                <a:t>RDBMS             Data                ODS                 MPP</a:t>
              </a:r>
            </a:p>
            <a:p>
              <a:r>
                <a:rPr lang="en-US" altLang="zh-CN" sz="1400" dirty="0">
                  <a:latin typeface="Times New Roman" panose="02020603050405020304" pitchFamily="18" charset="0"/>
                  <a:cs typeface="Times New Roman" panose="02020603050405020304" pitchFamily="18" charset="0"/>
                </a:rPr>
                <a:t>                       Warehouse</a:t>
              </a:r>
              <a:endParaRPr lang="zh-CN" altLang="en-US" sz="1400"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41113027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文本框 37">
            <a:extLst>
              <a:ext uri="{FF2B5EF4-FFF2-40B4-BE49-F238E27FC236}">
                <a16:creationId xmlns:a16="http://schemas.microsoft.com/office/drawing/2014/main" id="{559432F2-59C5-43EF-AE10-91DB96D59370}"/>
              </a:ext>
            </a:extLst>
          </p:cNvPr>
          <p:cNvSpPr txBox="1"/>
          <p:nvPr/>
        </p:nvSpPr>
        <p:spPr>
          <a:xfrm>
            <a:off x="1004879" y="1781588"/>
            <a:ext cx="9746248"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400" dirty="0">
                <a:solidFill>
                  <a:srgbClr val="FF0000"/>
                </a:solidFill>
                <a:latin typeface="Times New Roman" panose="02020603050405020304" pitchFamily="18" charset="0"/>
                <a:ea typeface="微软雅黑" panose="020B0503020204020204" charset="-122"/>
                <a:cs typeface="Times New Roman" panose="02020603050405020304" pitchFamily="18" charset="0"/>
              </a:rPr>
              <a:t>Data Warehouse:</a:t>
            </a:r>
            <a:r>
              <a:rPr lang="en-US" altLang="zh-CN" sz="2400" dirty="0">
                <a:latin typeface="Times New Roman" panose="02020603050405020304" pitchFamily="18" charset="0"/>
                <a:ea typeface="微软雅黑" panose="020B0503020204020204" charset="-122"/>
                <a:cs typeface="Times New Roman" panose="02020603050405020304" pitchFamily="18" charset="0"/>
              </a:rPr>
              <a:t> the key ingredient in any data science process is data</a:t>
            </a:r>
          </a:p>
        </p:txBody>
      </p:sp>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矩形 14">
            <a:extLst>
              <a:ext uri="{FF2B5EF4-FFF2-40B4-BE49-F238E27FC236}">
                <a16:creationId xmlns:a16="http://schemas.microsoft.com/office/drawing/2014/main" id="{BF6D8116-4D75-4B20-BF0D-B82C1E768C7B}"/>
              </a:ext>
            </a:extLst>
          </p:cNvPr>
          <p:cNvSpPr/>
          <p:nvPr/>
        </p:nvSpPr>
        <p:spPr>
          <a:xfrm>
            <a:off x="671052" y="1167950"/>
            <a:ext cx="7077641" cy="510717"/>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The first part of the data-storage layer</a:t>
            </a:r>
          </a:p>
        </p:txBody>
      </p:sp>
      <p:sp>
        <p:nvSpPr>
          <p:cNvPr id="16" name="标题 1">
            <a:extLst>
              <a:ext uri="{FF2B5EF4-FFF2-40B4-BE49-F238E27FC236}">
                <a16:creationId xmlns:a16="http://schemas.microsoft.com/office/drawing/2014/main" id="{B3AA54A0-B1BE-4A51-B600-9DD4BBD923FD}"/>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Data Storage</a:t>
            </a:r>
          </a:p>
        </p:txBody>
      </p:sp>
      <p:sp>
        <p:nvSpPr>
          <p:cNvPr id="17" name="灯片编号占位符 1">
            <a:extLst>
              <a:ext uri="{FF2B5EF4-FFF2-40B4-BE49-F238E27FC236}">
                <a16:creationId xmlns:a16="http://schemas.microsoft.com/office/drawing/2014/main" id="{17C5536A-501D-41C5-93EA-DDD508BCA63D}"/>
              </a:ext>
            </a:extLst>
          </p:cNvPr>
          <p:cNvSpPr>
            <a:spLocks noGrp="1"/>
          </p:cNvSpPr>
          <p:nvPr>
            <p:ph type="sldNum" sz="quarter" idx="12"/>
          </p:nvPr>
        </p:nvSpPr>
        <p:spPr>
          <a:xfrm>
            <a:off x="8602870" y="6324663"/>
            <a:ext cx="2743200" cy="365125"/>
          </a:xfrm>
        </p:spPr>
        <p:txBody>
          <a:bodyPr/>
          <a:lstStyle/>
          <a:p>
            <a:fld id="{0D4EF626-F2E7-47E8-A3E5-EAE9C4555C6D}" type="slidenum">
              <a:rPr lang="zh-CN" altLang="en-US" smtClean="0">
                <a:latin typeface="Times New Roman" panose="02020603050405020304" pitchFamily="18" charset="0"/>
                <a:ea typeface="微软雅黑" panose="020B0503020204020204" pitchFamily="34" charset="-122"/>
                <a:cs typeface="Times New Roman" panose="02020603050405020304" pitchFamily="18" charset="0"/>
              </a:rPr>
              <a:t>15</a:t>
            </a:fld>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8" name="圆角矩形 6">
            <a:extLst>
              <a:ext uri="{FF2B5EF4-FFF2-40B4-BE49-F238E27FC236}">
                <a16:creationId xmlns:a16="http://schemas.microsoft.com/office/drawing/2014/main" id="{CECD4D6F-7A2D-4C27-9E7B-4D0AC606115E}"/>
              </a:ext>
            </a:extLst>
          </p:cNvPr>
          <p:cNvSpPr/>
          <p:nvPr/>
        </p:nvSpPr>
        <p:spPr>
          <a:xfrm>
            <a:off x="1771083" y="2700844"/>
            <a:ext cx="8192491" cy="408623"/>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r>
              <a:rPr lang="en-US" altLang="zh-CN" dirty="0">
                <a:latin typeface="Times New Roman" panose="02020603050405020304" pitchFamily="18" charset="0"/>
                <a:ea typeface="微软雅黑" panose="020B0503020204020204" charset="-122"/>
                <a:cs typeface="Times New Roman" panose="02020603050405020304" pitchFamily="18" charset="0"/>
              </a:rPr>
              <a:t>A data warehouse is a powerful resource for data science.</a:t>
            </a:r>
            <a:endParaRPr lang="en-US" altLang="zh-CN" sz="2400" dirty="0">
              <a:latin typeface="Times New Roman" panose="02020603050405020304" pitchFamily="18" charset="0"/>
              <a:ea typeface="微软雅黑" panose="020B0503020204020204" charset="-122"/>
              <a:cs typeface="Times New Roman" panose="02020603050405020304" pitchFamily="18" charset="0"/>
            </a:endParaRPr>
          </a:p>
        </p:txBody>
      </p:sp>
      <p:sp>
        <p:nvSpPr>
          <p:cNvPr id="19" name="文本框 18">
            <a:extLst>
              <a:ext uri="{FF2B5EF4-FFF2-40B4-BE49-F238E27FC236}">
                <a16:creationId xmlns:a16="http://schemas.microsoft.com/office/drawing/2014/main" id="{4181D73F-50AF-4C5A-B319-97DD64EC5EF1}"/>
              </a:ext>
            </a:extLst>
          </p:cNvPr>
          <p:cNvSpPr txBox="1"/>
          <p:nvPr/>
        </p:nvSpPr>
        <p:spPr>
          <a:xfrm>
            <a:off x="1335378" y="2277777"/>
            <a:ext cx="7315200" cy="400110"/>
          </a:xfrm>
          <a:prstGeom prst="rect">
            <a:avLst/>
          </a:prstGeom>
          <a:noFill/>
        </p:spPr>
        <p:txBody>
          <a:bodyPr wrap="square" rtlCol="0">
            <a:spAutoFit/>
          </a:bodyPr>
          <a:lstStyle/>
          <a:p>
            <a:pPr marL="342900" indent="-342900">
              <a:buFont typeface="Arial" panose="020B0604020202020204" pitchFamily="34" charset="0"/>
              <a:buChar char="•"/>
            </a:pPr>
            <a:r>
              <a:rPr lang="en-US" altLang="zh-CN" sz="2000" dirty="0">
                <a:latin typeface="Times New Roman" panose="02020603050405020304" pitchFamily="18" charset="0"/>
                <a:ea typeface="微软雅黑" panose="020B0503020204020204" charset="-122"/>
                <a:cs typeface="Times New Roman" panose="02020603050405020304" pitchFamily="18" charset="0"/>
              </a:rPr>
              <a:t>Powerful  resource</a:t>
            </a:r>
          </a:p>
        </p:txBody>
      </p:sp>
      <p:sp>
        <p:nvSpPr>
          <p:cNvPr id="20" name="文本框 19">
            <a:extLst>
              <a:ext uri="{FF2B5EF4-FFF2-40B4-BE49-F238E27FC236}">
                <a16:creationId xmlns:a16="http://schemas.microsoft.com/office/drawing/2014/main" id="{0D24BFAE-4DB1-4167-9071-ADB178228141}"/>
              </a:ext>
            </a:extLst>
          </p:cNvPr>
          <p:cNvSpPr txBox="1"/>
          <p:nvPr/>
        </p:nvSpPr>
        <p:spPr>
          <a:xfrm>
            <a:off x="1335378" y="3125651"/>
            <a:ext cx="7315200" cy="400110"/>
          </a:xfrm>
          <a:prstGeom prst="rect">
            <a:avLst/>
          </a:prstGeom>
          <a:noFill/>
        </p:spPr>
        <p:txBody>
          <a:bodyPr wrap="square" rtlCol="0">
            <a:spAutoFit/>
          </a:bodyPr>
          <a:lstStyle/>
          <a:p>
            <a:pPr marL="342900" indent="-342900">
              <a:buFont typeface="Arial" panose="020B0604020202020204" pitchFamily="34" charset="0"/>
              <a:buChar char="•"/>
            </a:pPr>
            <a:r>
              <a:rPr lang="en-US" altLang="zh-CN" sz="2000" dirty="0">
                <a:latin typeface="Times New Roman" panose="02020603050405020304" pitchFamily="18" charset="0"/>
                <a:ea typeface="微软雅黑" panose="020B0503020204020204" charset="-122"/>
                <a:cs typeface="Times New Roman" panose="02020603050405020304" pitchFamily="18" charset="0"/>
              </a:rPr>
              <a:t>Shorten project time</a:t>
            </a:r>
          </a:p>
        </p:txBody>
      </p:sp>
      <p:sp>
        <p:nvSpPr>
          <p:cNvPr id="21" name="圆角矩形 6">
            <a:extLst>
              <a:ext uri="{FF2B5EF4-FFF2-40B4-BE49-F238E27FC236}">
                <a16:creationId xmlns:a16="http://schemas.microsoft.com/office/drawing/2014/main" id="{E5A6C4D4-6E88-4531-B6F9-3FD08AD8CBE8}"/>
              </a:ext>
            </a:extLst>
          </p:cNvPr>
          <p:cNvSpPr/>
          <p:nvPr/>
        </p:nvSpPr>
        <p:spPr>
          <a:xfrm>
            <a:off x="1771083" y="3558111"/>
            <a:ext cx="8192491" cy="715089"/>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en-US" altLang="zh-CN" dirty="0">
                <a:latin typeface="Times New Roman" panose="02020603050405020304" pitchFamily="18" charset="0"/>
                <a:ea typeface="微软雅黑" panose="020B0503020204020204" charset="-122"/>
                <a:cs typeface="Times New Roman" panose="02020603050405020304" pitchFamily="18" charset="0"/>
              </a:rPr>
              <a:t>If a data warehouse is available in a company, then the effort and time that go into data preparation on individual data science projects is often significantly reduced.</a:t>
            </a:r>
            <a:endParaRPr lang="en-US" altLang="zh-CN" sz="2400" dirty="0">
              <a:latin typeface="Times New Roman" panose="02020603050405020304" pitchFamily="18" charset="0"/>
              <a:ea typeface="微软雅黑" panose="020B0503020204020204" charset="-122"/>
              <a:cs typeface="Times New Roman" panose="02020603050405020304" pitchFamily="18" charset="0"/>
            </a:endParaRPr>
          </a:p>
        </p:txBody>
      </p:sp>
      <p:pic>
        <p:nvPicPr>
          <p:cNvPr id="4098" name="Picture 2" descr="Data Warehouse Benefits and Drawbacks - anteelo">
            <a:extLst>
              <a:ext uri="{FF2B5EF4-FFF2-40B4-BE49-F238E27FC236}">
                <a16:creationId xmlns:a16="http://schemas.microsoft.com/office/drawing/2014/main" id="{021823E4-E345-4E23-B3A0-8708626E6A4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3184" b="17736"/>
          <a:stretch/>
        </p:blipFill>
        <p:spPr bwMode="auto">
          <a:xfrm>
            <a:off x="1797050" y="4475904"/>
            <a:ext cx="8112337" cy="2306533"/>
          </a:xfrm>
          <a:prstGeom prst="rect">
            <a:avLst/>
          </a:prstGeom>
          <a:noFill/>
          <a:extLst>
            <a:ext uri="{909E8E84-426E-40DD-AFC4-6F175D3DCCD1}">
              <a14:hiddenFill xmlns:a14="http://schemas.microsoft.com/office/drawing/2010/main">
                <a:solidFill>
                  <a:srgbClr val="FFFFFF"/>
                </a:solidFill>
              </a14:hiddenFill>
            </a:ext>
          </a:extLst>
        </p:spPr>
      </p:pic>
      <p:sp>
        <p:nvSpPr>
          <p:cNvPr id="24" name="文本框 23">
            <a:extLst>
              <a:ext uri="{FF2B5EF4-FFF2-40B4-BE49-F238E27FC236}">
                <a16:creationId xmlns:a16="http://schemas.microsoft.com/office/drawing/2014/main" id="{A903A239-E453-45F4-977F-9C82F8534F6C}"/>
              </a:ext>
            </a:extLst>
          </p:cNvPr>
          <p:cNvSpPr txBox="1"/>
          <p:nvPr/>
        </p:nvSpPr>
        <p:spPr>
          <a:xfrm>
            <a:off x="4792133" y="5306004"/>
            <a:ext cx="1479973" cy="646331"/>
          </a:xfrm>
          <a:prstGeom prst="rect">
            <a:avLst/>
          </a:prstGeom>
          <a:noFill/>
        </p:spPr>
        <p:txBody>
          <a:bodyPr wrap="square">
            <a:spAutoFit/>
          </a:bodyPr>
          <a:lstStyle/>
          <a:p>
            <a:pPr algn="ctr"/>
            <a:r>
              <a:rPr lang="en-US" altLang="zh-CN" sz="1800" b="1" dirty="0">
                <a:solidFill>
                  <a:srgbClr val="031432"/>
                </a:solidFill>
                <a:latin typeface="Times New Roman" panose="02020603050405020304" pitchFamily="18" charset="0"/>
                <a:ea typeface="微软雅黑" panose="020B0503020204020204" charset="-122"/>
                <a:cs typeface="Times New Roman" panose="02020603050405020304" pitchFamily="18" charset="0"/>
              </a:rPr>
              <a:t>Data Warehouse</a:t>
            </a:r>
            <a:endParaRPr lang="zh-CN" altLang="en-US" b="1" dirty="0">
              <a:solidFill>
                <a:srgbClr val="031432"/>
              </a:solidFill>
            </a:endParaRPr>
          </a:p>
        </p:txBody>
      </p:sp>
    </p:spTree>
    <p:extLst>
      <p:ext uri="{BB962C8B-B14F-4D97-AF65-F5344CB8AC3E}">
        <p14:creationId xmlns:p14="http://schemas.microsoft.com/office/powerpoint/2010/main" val="34773876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矩形 14">
            <a:extLst>
              <a:ext uri="{FF2B5EF4-FFF2-40B4-BE49-F238E27FC236}">
                <a16:creationId xmlns:a16="http://schemas.microsoft.com/office/drawing/2014/main" id="{BF6D8116-4D75-4B20-BF0D-B82C1E768C7B}"/>
              </a:ext>
            </a:extLst>
          </p:cNvPr>
          <p:cNvSpPr/>
          <p:nvPr/>
        </p:nvSpPr>
        <p:spPr>
          <a:xfrm>
            <a:off x="671052" y="1167950"/>
            <a:ext cx="7077641" cy="510717"/>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 ETL </a:t>
            </a:r>
            <a:r>
              <a:rPr lang="en-US" altLang="zh-CN" sz="2400" b="1" dirty="0">
                <a:solidFill>
                  <a:srgbClr val="031432"/>
                </a:solidFill>
                <a:latin typeface="Times New Roman" panose="02020603050405020304" pitchFamily="18" charset="0"/>
                <a:ea typeface="微软雅黑" panose="020B0503020204020204" pitchFamily="34" charset="-122"/>
                <a:cs typeface="Times New Roman" panose="02020603050405020304" pitchFamily="18" charset="0"/>
              </a:rPr>
              <a:t>(Extraction, Transformation, and Load) </a:t>
            </a:r>
          </a:p>
        </p:txBody>
      </p:sp>
      <p:sp>
        <p:nvSpPr>
          <p:cNvPr id="16" name="标题 1">
            <a:extLst>
              <a:ext uri="{FF2B5EF4-FFF2-40B4-BE49-F238E27FC236}">
                <a16:creationId xmlns:a16="http://schemas.microsoft.com/office/drawing/2014/main" id="{B3AA54A0-B1BE-4A51-B600-9DD4BBD923FD}"/>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Operations</a:t>
            </a:r>
          </a:p>
        </p:txBody>
      </p:sp>
      <p:sp>
        <p:nvSpPr>
          <p:cNvPr id="17" name="灯片编号占位符 1">
            <a:extLst>
              <a:ext uri="{FF2B5EF4-FFF2-40B4-BE49-F238E27FC236}">
                <a16:creationId xmlns:a16="http://schemas.microsoft.com/office/drawing/2014/main" id="{17C5536A-501D-41C5-93EA-DDD508BCA63D}"/>
              </a:ext>
            </a:extLst>
          </p:cNvPr>
          <p:cNvSpPr>
            <a:spLocks noGrp="1"/>
          </p:cNvSpPr>
          <p:nvPr>
            <p:ph type="sldNum" sz="quarter" idx="12"/>
          </p:nvPr>
        </p:nvSpPr>
        <p:spPr>
          <a:xfrm>
            <a:off x="8602870" y="6324663"/>
            <a:ext cx="2743200" cy="365125"/>
          </a:xfrm>
        </p:spPr>
        <p:txBody>
          <a:bodyPr/>
          <a:lstStyle/>
          <a:p>
            <a:fld id="{0D4EF626-F2E7-47E8-A3E5-EAE9C4555C6D}" type="slidenum">
              <a:rPr lang="zh-CN" altLang="en-US" smtClean="0">
                <a:latin typeface="Times New Roman" panose="02020603050405020304" pitchFamily="18" charset="0"/>
                <a:ea typeface="微软雅黑" panose="020B0503020204020204" pitchFamily="34" charset="-122"/>
                <a:cs typeface="Times New Roman" panose="02020603050405020304" pitchFamily="18" charset="0"/>
              </a:rPr>
              <a:t>16</a:t>
            </a:fld>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0" name="矩形 19">
            <a:extLst>
              <a:ext uri="{FF2B5EF4-FFF2-40B4-BE49-F238E27FC236}">
                <a16:creationId xmlns:a16="http://schemas.microsoft.com/office/drawing/2014/main" id="{0BD51425-8F9B-4214-BEE6-A59835A043F3}"/>
              </a:ext>
            </a:extLst>
          </p:cNvPr>
          <p:cNvSpPr/>
          <p:nvPr/>
        </p:nvSpPr>
        <p:spPr>
          <a:xfrm>
            <a:off x="671052" y="2591258"/>
            <a:ext cx="7077641" cy="510717"/>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 OLAP </a:t>
            </a:r>
            <a:r>
              <a:rPr lang="en-US" altLang="zh-CN" sz="2400" b="1" dirty="0">
                <a:solidFill>
                  <a:srgbClr val="031432"/>
                </a:solidFill>
                <a:latin typeface="Times New Roman" panose="02020603050405020304" pitchFamily="18" charset="0"/>
                <a:ea typeface="微软雅黑" panose="020B0503020204020204" pitchFamily="34" charset="-122"/>
                <a:cs typeface="Times New Roman" panose="02020603050405020304" pitchFamily="18" charset="0"/>
              </a:rPr>
              <a:t>(The online analytical processing) </a:t>
            </a:r>
          </a:p>
        </p:txBody>
      </p:sp>
      <p:sp>
        <p:nvSpPr>
          <p:cNvPr id="26" name="圆角矩形 6">
            <a:extLst>
              <a:ext uri="{FF2B5EF4-FFF2-40B4-BE49-F238E27FC236}">
                <a16:creationId xmlns:a16="http://schemas.microsoft.com/office/drawing/2014/main" id="{DD101E20-B871-4292-B62B-D1379EBDBC91}"/>
              </a:ext>
            </a:extLst>
          </p:cNvPr>
          <p:cNvSpPr/>
          <p:nvPr/>
        </p:nvSpPr>
        <p:spPr>
          <a:xfrm>
            <a:off x="1140035" y="1758646"/>
            <a:ext cx="9060605" cy="715089"/>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en-US" altLang="zh-CN" dirty="0">
                <a:latin typeface="Times New Roman" panose="02020603050405020304" pitchFamily="18" charset="0"/>
                <a:ea typeface="微软雅黑" panose="020B0503020204020204" charset="-122"/>
                <a:cs typeface="Times New Roman" panose="02020603050405020304" pitchFamily="18" charset="0"/>
              </a:rPr>
              <a:t>Extraction, transformation, and load (ETL) is the term used to describe the typical processes and tools used to support the mapping, merging, and movement of data between databases.</a:t>
            </a:r>
          </a:p>
        </p:txBody>
      </p:sp>
      <p:sp>
        <p:nvSpPr>
          <p:cNvPr id="27" name="圆角矩形 6">
            <a:extLst>
              <a:ext uri="{FF2B5EF4-FFF2-40B4-BE49-F238E27FC236}">
                <a16:creationId xmlns:a16="http://schemas.microsoft.com/office/drawing/2014/main" id="{E61EC717-FB60-461E-BBD6-A7561F18BAD9}"/>
              </a:ext>
            </a:extLst>
          </p:cNvPr>
          <p:cNvSpPr/>
          <p:nvPr/>
        </p:nvSpPr>
        <p:spPr>
          <a:xfrm>
            <a:off x="1110825" y="3291681"/>
            <a:ext cx="9060605" cy="715089"/>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en-US" altLang="zh-CN" dirty="0">
                <a:latin typeface="Times New Roman" panose="02020603050405020304" pitchFamily="18" charset="0"/>
                <a:ea typeface="微软雅黑" panose="020B0503020204020204" charset="-122"/>
                <a:cs typeface="Times New Roman" panose="02020603050405020304" pitchFamily="18" charset="0"/>
              </a:rPr>
              <a:t>The online analytical processing(OLAP) operations are generally focused on generating summaries of historic data and involve aggregating data from multiple sources.</a:t>
            </a:r>
          </a:p>
        </p:txBody>
      </p:sp>
      <p:sp>
        <p:nvSpPr>
          <p:cNvPr id="28" name="圆角矩形 6">
            <a:extLst>
              <a:ext uri="{FF2B5EF4-FFF2-40B4-BE49-F238E27FC236}">
                <a16:creationId xmlns:a16="http://schemas.microsoft.com/office/drawing/2014/main" id="{97507974-DC8B-4D9B-A5EB-AF3A21E0D344}"/>
              </a:ext>
            </a:extLst>
          </p:cNvPr>
          <p:cNvSpPr/>
          <p:nvPr/>
        </p:nvSpPr>
        <p:spPr>
          <a:xfrm>
            <a:off x="1110825" y="4261302"/>
            <a:ext cx="9060605" cy="715089"/>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en-US" altLang="zh-CN" dirty="0">
                <a:latin typeface="Times New Roman" panose="02020603050405020304" pitchFamily="18" charset="0"/>
                <a:ea typeface="微软雅黑" panose="020B0503020204020204" charset="-122"/>
                <a:cs typeface="Times New Roman" panose="02020603050405020304" pitchFamily="18" charset="0"/>
              </a:rPr>
              <a:t>OLAP operations essentially enable users to slice, dice, and pivot the data in the warehouse and get different views of these data.</a:t>
            </a:r>
          </a:p>
        </p:txBody>
      </p:sp>
      <p:pic>
        <p:nvPicPr>
          <p:cNvPr id="8194" name="Picture 2" descr="What is ETL? - Databricks">
            <a:extLst>
              <a:ext uri="{FF2B5EF4-FFF2-40B4-BE49-F238E27FC236}">
                <a16:creationId xmlns:a16="http://schemas.microsoft.com/office/drawing/2014/main" id="{63E4717D-3678-4D15-A061-E3FE3C3FA380}"/>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3301" t="21049" r="5396" b="11095"/>
          <a:stretch/>
        </p:blipFill>
        <p:spPr bwMode="auto">
          <a:xfrm>
            <a:off x="1103317" y="5205481"/>
            <a:ext cx="4640470" cy="1542445"/>
          </a:xfrm>
          <a:prstGeom prst="rect">
            <a:avLst/>
          </a:prstGeom>
          <a:noFill/>
          <a:extLst>
            <a:ext uri="{909E8E84-426E-40DD-AFC4-6F175D3DCCD1}">
              <a14:hiddenFill xmlns:a14="http://schemas.microsoft.com/office/drawing/2010/main">
                <a:solidFill>
                  <a:srgbClr val="FFFFFF"/>
                </a:solidFill>
              </a14:hiddenFill>
            </a:ext>
          </a:extLst>
        </p:spPr>
      </p:pic>
      <p:sp>
        <p:nvSpPr>
          <p:cNvPr id="29" name="文本框 28">
            <a:extLst>
              <a:ext uri="{FF2B5EF4-FFF2-40B4-BE49-F238E27FC236}">
                <a16:creationId xmlns:a16="http://schemas.microsoft.com/office/drawing/2014/main" id="{1DD49E9B-F2E3-451C-98FA-AC898DAB72EB}"/>
              </a:ext>
            </a:extLst>
          </p:cNvPr>
          <p:cNvSpPr txBox="1"/>
          <p:nvPr/>
        </p:nvSpPr>
        <p:spPr>
          <a:xfrm>
            <a:off x="2997199" y="5273211"/>
            <a:ext cx="1479973" cy="400110"/>
          </a:xfrm>
          <a:prstGeom prst="rect">
            <a:avLst/>
          </a:prstGeom>
          <a:noFill/>
        </p:spPr>
        <p:txBody>
          <a:bodyPr wrap="square">
            <a:spAutoFit/>
          </a:bodyPr>
          <a:lstStyle/>
          <a:p>
            <a:pPr algn="ctr"/>
            <a:r>
              <a:rPr lang="en-US" altLang="zh-CN" sz="2000" b="1" dirty="0">
                <a:latin typeface="Times New Roman" panose="02020603050405020304" pitchFamily="18" charset="0"/>
                <a:ea typeface="微软雅黑" panose="020B0503020204020204" charset="-122"/>
                <a:cs typeface="Times New Roman" panose="02020603050405020304" pitchFamily="18" charset="0"/>
              </a:rPr>
              <a:t>ETL</a:t>
            </a:r>
            <a:endParaRPr lang="zh-CN" altLang="en-US" sz="2000" b="1" dirty="0"/>
          </a:p>
        </p:txBody>
      </p:sp>
      <p:pic>
        <p:nvPicPr>
          <p:cNvPr id="8196" name="Picture 4" descr="OLAP 101: What it is and How to Apply it to Your Marketing">
            <a:extLst>
              <a:ext uri="{FF2B5EF4-FFF2-40B4-BE49-F238E27FC236}">
                <a16:creationId xmlns:a16="http://schemas.microsoft.com/office/drawing/2014/main" id="{0B30C3BB-DE5C-495B-A5FD-632DBC7FB2B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8345" b="11802"/>
          <a:stretch/>
        </p:blipFill>
        <p:spPr bwMode="auto">
          <a:xfrm>
            <a:off x="6847841" y="5140536"/>
            <a:ext cx="3323590" cy="1607390"/>
          </a:xfrm>
          <a:prstGeom prst="rect">
            <a:avLst/>
          </a:prstGeom>
          <a:noFill/>
          <a:extLst>
            <a:ext uri="{909E8E84-426E-40DD-AFC4-6F175D3DCCD1}">
              <a14:hiddenFill xmlns:a14="http://schemas.microsoft.com/office/drawing/2010/main">
                <a:solidFill>
                  <a:srgbClr val="FFFFFF"/>
                </a:solidFill>
              </a14:hiddenFill>
            </a:ext>
          </a:extLst>
        </p:spPr>
      </p:pic>
      <p:sp>
        <p:nvSpPr>
          <p:cNvPr id="30" name="文本框 29">
            <a:extLst>
              <a:ext uri="{FF2B5EF4-FFF2-40B4-BE49-F238E27FC236}">
                <a16:creationId xmlns:a16="http://schemas.microsoft.com/office/drawing/2014/main" id="{C7523153-7A4B-46AA-A667-3E55D7AE8823}"/>
              </a:ext>
            </a:extLst>
          </p:cNvPr>
          <p:cNvSpPr txBox="1"/>
          <p:nvPr/>
        </p:nvSpPr>
        <p:spPr>
          <a:xfrm>
            <a:off x="7756203" y="6376885"/>
            <a:ext cx="1479973" cy="400110"/>
          </a:xfrm>
          <a:prstGeom prst="rect">
            <a:avLst/>
          </a:prstGeom>
          <a:noFill/>
        </p:spPr>
        <p:txBody>
          <a:bodyPr wrap="square">
            <a:spAutoFit/>
          </a:bodyPr>
          <a:lstStyle/>
          <a:p>
            <a:pPr algn="ctr"/>
            <a:r>
              <a:rPr lang="en-US" altLang="zh-CN" sz="2000" b="1" dirty="0">
                <a:latin typeface="Times New Roman" panose="02020603050405020304" pitchFamily="18" charset="0"/>
                <a:ea typeface="微软雅黑" panose="020B0503020204020204" charset="-122"/>
                <a:cs typeface="Times New Roman" panose="02020603050405020304" pitchFamily="18" charset="0"/>
              </a:rPr>
              <a:t>OLAP</a:t>
            </a:r>
            <a:endParaRPr lang="zh-CN" altLang="en-US" sz="2000" b="1" dirty="0"/>
          </a:p>
        </p:txBody>
      </p:sp>
    </p:spTree>
    <p:extLst>
      <p:ext uri="{BB962C8B-B14F-4D97-AF65-F5344CB8AC3E}">
        <p14:creationId xmlns:p14="http://schemas.microsoft.com/office/powerpoint/2010/main" val="21650276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id="{42D73D33-DF29-4456-82A5-4422E34BEC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19107" y="1393292"/>
            <a:ext cx="7815258" cy="5185911"/>
          </a:xfrm>
          <a:prstGeom prst="rect">
            <a:avLst/>
          </a:prstGeom>
          <a:noFill/>
          <a:extLst>
            <a:ext uri="{909E8E84-426E-40DD-AFC4-6F175D3DCCD1}">
              <a14:hiddenFill xmlns:a14="http://schemas.microsoft.com/office/drawing/2010/main">
                <a:solidFill>
                  <a:srgbClr val="FFFFFF"/>
                </a:solidFill>
              </a14:hiddenFill>
            </a:ext>
          </a:extLst>
        </p:spPr>
      </p:pic>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标题 1">
            <a:extLst>
              <a:ext uri="{FF2B5EF4-FFF2-40B4-BE49-F238E27FC236}">
                <a16:creationId xmlns:a16="http://schemas.microsoft.com/office/drawing/2014/main" id="{B3AA54A0-B1BE-4A51-B600-9DD4BBD923FD}"/>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Operations</a:t>
            </a:r>
          </a:p>
        </p:txBody>
      </p:sp>
      <p:sp>
        <p:nvSpPr>
          <p:cNvPr id="17" name="灯片编号占位符 1">
            <a:extLst>
              <a:ext uri="{FF2B5EF4-FFF2-40B4-BE49-F238E27FC236}">
                <a16:creationId xmlns:a16="http://schemas.microsoft.com/office/drawing/2014/main" id="{17C5536A-501D-41C5-93EA-DDD508BCA63D}"/>
              </a:ext>
            </a:extLst>
          </p:cNvPr>
          <p:cNvSpPr>
            <a:spLocks noGrp="1"/>
          </p:cNvSpPr>
          <p:nvPr>
            <p:ph type="sldNum" sz="quarter" idx="12"/>
          </p:nvPr>
        </p:nvSpPr>
        <p:spPr>
          <a:xfrm>
            <a:off x="8602870" y="6324663"/>
            <a:ext cx="2743200" cy="365125"/>
          </a:xfrm>
        </p:spPr>
        <p:txBody>
          <a:bodyPr/>
          <a:lstStyle/>
          <a:p>
            <a:fld id="{0D4EF626-F2E7-47E8-A3E5-EAE9C4555C6D}" type="slidenum">
              <a:rPr lang="zh-CN" altLang="en-US" smtClean="0">
                <a:latin typeface="Times New Roman" panose="02020603050405020304" pitchFamily="18" charset="0"/>
                <a:ea typeface="微软雅黑" panose="020B0503020204020204" pitchFamily="34" charset="-122"/>
                <a:cs typeface="Times New Roman" panose="02020603050405020304" pitchFamily="18" charset="0"/>
              </a:rPr>
              <a:t>17</a:t>
            </a:fld>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0" name="矩形 19">
            <a:extLst>
              <a:ext uri="{FF2B5EF4-FFF2-40B4-BE49-F238E27FC236}">
                <a16:creationId xmlns:a16="http://schemas.microsoft.com/office/drawing/2014/main" id="{0BD51425-8F9B-4214-BEE6-A59835A043F3}"/>
              </a:ext>
            </a:extLst>
          </p:cNvPr>
          <p:cNvSpPr/>
          <p:nvPr/>
        </p:nvSpPr>
        <p:spPr>
          <a:xfrm>
            <a:off x="724215" y="1137934"/>
            <a:ext cx="7077641" cy="510717"/>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 OLAP </a:t>
            </a:r>
            <a:r>
              <a:rPr lang="en-US" altLang="zh-CN" sz="2400" b="1" dirty="0">
                <a:solidFill>
                  <a:srgbClr val="031432"/>
                </a:solidFill>
                <a:latin typeface="Times New Roman" panose="02020603050405020304" pitchFamily="18" charset="0"/>
                <a:ea typeface="微软雅黑" panose="020B0503020204020204" pitchFamily="34" charset="-122"/>
                <a:cs typeface="Times New Roman" panose="02020603050405020304" pitchFamily="18" charset="0"/>
              </a:rPr>
              <a:t>(The online analytical processing) </a:t>
            </a:r>
          </a:p>
        </p:txBody>
      </p:sp>
      <p:pic>
        <p:nvPicPr>
          <p:cNvPr id="2050" name="Picture 2" descr="在这里插入图片描述">
            <a:extLst>
              <a:ext uri="{FF2B5EF4-FFF2-40B4-BE49-F238E27FC236}">
                <a16:creationId xmlns:a16="http://schemas.microsoft.com/office/drawing/2014/main" id="{EF78986F-9228-48E7-98AF-19B04FF1A71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007" y="2618310"/>
            <a:ext cx="3558085" cy="2829147"/>
          </a:xfrm>
          <a:prstGeom prst="rect">
            <a:avLst/>
          </a:prstGeom>
          <a:noFill/>
          <a:extLst>
            <a:ext uri="{909E8E84-426E-40DD-AFC4-6F175D3DCCD1}">
              <a14:hiddenFill xmlns:a14="http://schemas.microsoft.com/office/drawing/2010/main">
                <a:solidFill>
                  <a:srgbClr val="FFFFFF"/>
                </a:solidFill>
              </a14:hiddenFill>
            </a:ext>
          </a:extLst>
        </p:spPr>
      </p:pic>
      <p:sp>
        <p:nvSpPr>
          <p:cNvPr id="2" name="箭头: 右 1">
            <a:extLst>
              <a:ext uri="{FF2B5EF4-FFF2-40B4-BE49-F238E27FC236}">
                <a16:creationId xmlns:a16="http://schemas.microsoft.com/office/drawing/2014/main" id="{5CE30D82-C88C-4FAE-803B-BA11A843A56F}"/>
              </a:ext>
            </a:extLst>
          </p:cNvPr>
          <p:cNvSpPr/>
          <p:nvPr/>
        </p:nvSpPr>
        <p:spPr>
          <a:xfrm>
            <a:off x="3769242" y="3529655"/>
            <a:ext cx="499730" cy="611372"/>
          </a:xfrm>
          <a:prstGeom prst="rightArrow">
            <a:avLst/>
          </a:prstGeom>
          <a:ln w="38100">
            <a:solidFill>
              <a:srgbClr val="FF0000"/>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21881365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矩形 14">
            <a:extLst>
              <a:ext uri="{FF2B5EF4-FFF2-40B4-BE49-F238E27FC236}">
                <a16:creationId xmlns:a16="http://schemas.microsoft.com/office/drawing/2014/main" id="{BF6D8116-4D75-4B20-BF0D-B82C1E768C7B}"/>
              </a:ext>
            </a:extLst>
          </p:cNvPr>
          <p:cNvSpPr/>
          <p:nvPr/>
        </p:nvSpPr>
        <p:spPr>
          <a:xfrm>
            <a:off x="678562" y="1201298"/>
            <a:ext cx="9150282" cy="972382"/>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Nowadays, data warehouses can store more than ten years of data, and this number keeps increase.</a:t>
            </a:r>
          </a:p>
        </p:txBody>
      </p:sp>
      <p:sp>
        <p:nvSpPr>
          <p:cNvPr id="16" name="标题 1">
            <a:extLst>
              <a:ext uri="{FF2B5EF4-FFF2-40B4-BE49-F238E27FC236}">
                <a16:creationId xmlns:a16="http://schemas.microsoft.com/office/drawing/2014/main" id="{B3AA54A0-B1BE-4A51-B600-9DD4BBD923FD}"/>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How to deal with the growth of data?</a:t>
            </a:r>
          </a:p>
        </p:txBody>
      </p:sp>
      <p:sp>
        <p:nvSpPr>
          <p:cNvPr id="17" name="灯片编号占位符 1">
            <a:extLst>
              <a:ext uri="{FF2B5EF4-FFF2-40B4-BE49-F238E27FC236}">
                <a16:creationId xmlns:a16="http://schemas.microsoft.com/office/drawing/2014/main" id="{17C5536A-501D-41C5-93EA-DDD508BCA63D}"/>
              </a:ext>
            </a:extLst>
          </p:cNvPr>
          <p:cNvSpPr>
            <a:spLocks noGrp="1"/>
          </p:cNvSpPr>
          <p:nvPr>
            <p:ph type="sldNum" sz="quarter" idx="12"/>
          </p:nvPr>
        </p:nvSpPr>
        <p:spPr>
          <a:xfrm>
            <a:off x="8602870" y="6324663"/>
            <a:ext cx="2743200" cy="365125"/>
          </a:xfrm>
        </p:spPr>
        <p:txBody>
          <a:bodyPr/>
          <a:lstStyle/>
          <a:p>
            <a:fld id="{0D4EF626-F2E7-47E8-A3E5-EAE9C4555C6D}" type="slidenum">
              <a:rPr lang="zh-CN" altLang="en-US" smtClean="0">
                <a:latin typeface="Times New Roman" panose="02020603050405020304" pitchFamily="18" charset="0"/>
                <a:ea typeface="微软雅黑" panose="020B0503020204020204" pitchFamily="34" charset="-122"/>
                <a:cs typeface="Times New Roman" panose="02020603050405020304" pitchFamily="18" charset="0"/>
              </a:rPr>
              <a:t>18</a:t>
            </a:fld>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0" name="矩形 19">
            <a:extLst>
              <a:ext uri="{FF2B5EF4-FFF2-40B4-BE49-F238E27FC236}">
                <a16:creationId xmlns:a16="http://schemas.microsoft.com/office/drawing/2014/main" id="{0BD51425-8F9B-4214-BEE6-A59835A043F3}"/>
              </a:ext>
            </a:extLst>
          </p:cNvPr>
          <p:cNvSpPr/>
          <p:nvPr/>
        </p:nvSpPr>
        <p:spPr>
          <a:xfrm>
            <a:off x="678562" y="2250483"/>
            <a:ext cx="7077641" cy="510717"/>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 Solution</a:t>
            </a:r>
            <a:endPar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7" name="圆角矩形 6">
            <a:extLst>
              <a:ext uri="{FF2B5EF4-FFF2-40B4-BE49-F238E27FC236}">
                <a16:creationId xmlns:a16="http://schemas.microsoft.com/office/drawing/2014/main" id="{E61EC717-FB60-461E-BBD6-A7561F18BAD9}"/>
              </a:ext>
            </a:extLst>
          </p:cNvPr>
          <p:cNvSpPr/>
          <p:nvPr/>
        </p:nvSpPr>
        <p:spPr>
          <a:xfrm>
            <a:off x="1103318" y="2940958"/>
            <a:ext cx="8718016" cy="715089"/>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en-US" altLang="zh-CN" dirty="0">
                <a:latin typeface="Times New Roman" panose="02020603050405020304" pitchFamily="18" charset="0"/>
                <a:ea typeface="微软雅黑" panose="020B0503020204020204" charset="-122"/>
                <a:cs typeface="Times New Roman" panose="02020603050405020304" pitchFamily="18" charset="0"/>
              </a:rPr>
              <a:t>Move some of the older data and the less frequently used data in a data warehouse for storage into a Hadoop cluster.</a:t>
            </a:r>
          </a:p>
        </p:txBody>
      </p:sp>
      <p:pic>
        <p:nvPicPr>
          <p:cNvPr id="9218" name="Picture 2" descr="The Exponential Growth of Big Data - Tweak Your Biz">
            <a:extLst>
              <a:ext uri="{FF2B5EF4-FFF2-40B4-BE49-F238E27FC236}">
                <a16:creationId xmlns:a16="http://schemas.microsoft.com/office/drawing/2014/main" id="{D1346F0C-7C56-448C-8D85-D0282D88ED0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03318" y="3894666"/>
            <a:ext cx="4190634" cy="2795121"/>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What is Hadoop Cluster? Hadoop Cluster Setup and Architecture | Hadoop  Training | Edureka - YouTube">
            <a:extLst>
              <a:ext uri="{FF2B5EF4-FFF2-40B4-BE49-F238E27FC236}">
                <a16:creationId xmlns:a16="http://schemas.microsoft.com/office/drawing/2014/main" id="{C132B43F-407D-4117-8B69-CEDECA6D8E8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0500" t="3951" b="34518"/>
          <a:stretch/>
        </p:blipFill>
        <p:spPr bwMode="auto">
          <a:xfrm>
            <a:off x="5831328" y="3894666"/>
            <a:ext cx="3997516" cy="27951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29290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矩形 14">
            <a:extLst>
              <a:ext uri="{FF2B5EF4-FFF2-40B4-BE49-F238E27FC236}">
                <a16:creationId xmlns:a16="http://schemas.microsoft.com/office/drawing/2014/main" id="{BF6D8116-4D75-4B20-BF0D-B82C1E768C7B}"/>
              </a:ext>
            </a:extLst>
          </p:cNvPr>
          <p:cNvSpPr/>
          <p:nvPr/>
        </p:nvSpPr>
        <p:spPr>
          <a:xfrm>
            <a:off x="671052" y="1167950"/>
            <a:ext cx="7077641" cy="510717"/>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The second part of the data-storage layer</a:t>
            </a:r>
          </a:p>
        </p:txBody>
      </p:sp>
      <p:sp>
        <p:nvSpPr>
          <p:cNvPr id="16" name="标题 1">
            <a:extLst>
              <a:ext uri="{FF2B5EF4-FFF2-40B4-BE49-F238E27FC236}">
                <a16:creationId xmlns:a16="http://schemas.microsoft.com/office/drawing/2014/main" id="{B3AA54A0-B1BE-4A51-B600-9DD4BBD923FD}"/>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Data Storage</a:t>
            </a:r>
          </a:p>
        </p:txBody>
      </p:sp>
      <p:sp>
        <p:nvSpPr>
          <p:cNvPr id="17" name="灯片编号占位符 1">
            <a:extLst>
              <a:ext uri="{FF2B5EF4-FFF2-40B4-BE49-F238E27FC236}">
                <a16:creationId xmlns:a16="http://schemas.microsoft.com/office/drawing/2014/main" id="{17C5536A-501D-41C5-93EA-DDD508BCA63D}"/>
              </a:ext>
            </a:extLst>
          </p:cNvPr>
          <p:cNvSpPr>
            <a:spLocks noGrp="1"/>
          </p:cNvSpPr>
          <p:nvPr>
            <p:ph type="sldNum" sz="quarter" idx="12"/>
          </p:nvPr>
        </p:nvSpPr>
        <p:spPr>
          <a:xfrm>
            <a:off x="8602870" y="6324663"/>
            <a:ext cx="2743200" cy="365125"/>
          </a:xfrm>
        </p:spPr>
        <p:txBody>
          <a:bodyPr/>
          <a:lstStyle/>
          <a:p>
            <a:fld id="{0D4EF626-F2E7-47E8-A3E5-EAE9C4555C6D}" type="slidenum">
              <a:rPr lang="zh-CN" altLang="en-US" smtClean="0">
                <a:latin typeface="Times New Roman" panose="02020603050405020304" pitchFamily="18" charset="0"/>
                <a:ea typeface="微软雅黑" panose="020B0503020204020204" pitchFamily="34" charset="-122"/>
                <a:cs typeface="Times New Roman" panose="02020603050405020304" pitchFamily="18" charset="0"/>
              </a:rPr>
              <a:t>19</a:t>
            </a:fld>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7" name="文本框 36">
            <a:extLst>
              <a:ext uri="{FF2B5EF4-FFF2-40B4-BE49-F238E27FC236}">
                <a16:creationId xmlns:a16="http://schemas.microsoft.com/office/drawing/2014/main" id="{560F9210-3A7B-406B-A933-2FA4EA1FA874}"/>
              </a:ext>
            </a:extLst>
          </p:cNvPr>
          <p:cNvSpPr txBox="1"/>
          <p:nvPr/>
        </p:nvSpPr>
        <p:spPr>
          <a:xfrm>
            <a:off x="1004879" y="1863573"/>
            <a:ext cx="2369908"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400" dirty="0">
                <a:solidFill>
                  <a:srgbClr val="FF0000"/>
                </a:solidFill>
                <a:latin typeface="Times New Roman" panose="02020603050405020304" pitchFamily="18" charset="0"/>
                <a:ea typeface="微软雅黑" panose="020B0503020204020204" charset="-122"/>
                <a:cs typeface="Times New Roman" panose="02020603050405020304" pitchFamily="18" charset="0"/>
              </a:rPr>
              <a:t>Hadoop </a:t>
            </a:r>
          </a:p>
        </p:txBody>
      </p:sp>
      <p:sp>
        <p:nvSpPr>
          <p:cNvPr id="18" name="圆角矩形 6">
            <a:extLst>
              <a:ext uri="{FF2B5EF4-FFF2-40B4-BE49-F238E27FC236}">
                <a16:creationId xmlns:a16="http://schemas.microsoft.com/office/drawing/2014/main" id="{04D23887-054A-4E52-9526-A9EBFCA50650}"/>
              </a:ext>
            </a:extLst>
          </p:cNvPr>
          <p:cNvSpPr/>
          <p:nvPr/>
        </p:nvSpPr>
        <p:spPr>
          <a:xfrm>
            <a:off x="1401096" y="2432343"/>
            <a:ext cx="8538445" cy="715089"/>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r>
              <a:rPr lang="en-US" altLang="zh-CN" dirty="0">
                <a:latin typeface="Times New Roman" panose="02020603050405020304" pitchFamily="18" charset="0"/>
                <a:ea typeface="微软雅黑" panose="020B0503020204020204" charset="-122"/>
                <a:cs typeface="Times New Roman" panose="02020603050405020304" pitchFamily="18" charset="0"/>
              </a:rPr>
              <a:t>Hadoop is an </a:t>
            </a:r>
            <a:r>
              <a:rPr lang="en-US" altLang="zh-CN" dirty="0">
                <a:solidFill>
                  <a:srgbClr val="FF0000"/>
                </a:solidFill>
                <a:latin typeface="Times New Roman" panose="02020603050405020304" pitchFamily="18" charset="0"/>
                <a:ea typeface="微软雅黑" panose="020B0503020204020204" charset="-122"/>
                <a:cs typeface="Times New Roman" panose="02020603050405020304" pitchFamily="18" charset="0"/>
              </a:rPr>
              <a:t>open-source framework </a:t>
            </a:r>
            <a:r>
              <a:rPr lang="en-US" altLang="zh-CN" dirty="0">
                <a:latin typeface="Times New Roman" panose="02020603050405020304" pitchFamily="18" charset="0"/>
                <a:ea typeface="微软雅黑" panose="020B0503020204020204" charset="-122"/>
                <a:cs typeface="Times New Roman" panose="02020603050405020304" pitchFamily="18" charset="0"/>
              </a:rPr>
              <a:t>developed by the Apache Software Foundation that is designed for the </a:t>
            </a:r>
            <a:r>
              <a:rPr lang="en-US" altLang="zh-CN" dirty="0">
                <a:solidFill>
                  <a:srgbClr val="FF0000"/>
                </a:solidFill>
                <a:latin typeface="Times New Roman" panose="02020603050405020304" pitchFamily="18" charset="0"/>
                <a:ea typeface="微软雅黑" panose="020B0503020204020204" charset="-122"/>
                <a:cs typeface="Times New Roman" panose="02020603050405020304" pitchFamily="18" charset="0"/>
              </a:rPr>
              <a:t>processing of big data</a:t>
            </a:r>
            <a:r>
              <a:rPr lang="en-US" altLang="zh-CN" dirty="0">
                <a:latin typeface="Times New Roman" panose="02020603050405020304" pitchFamily="18" charset="0"/>
                <a:ea typeface="微软雅黑" panose="020B0503020204020204" charset="-122"/>
                <a:cs typeface="Times New Roman" panose="02020603050405020304" pitchFamily="18" charset="0"/>
              </a:rPr>
              <a:t>.</a:t>
            </a:r>
            <a:endParaRPr lang="en-US" altLang="zh-CN" sz="2400" dirty="0">
              <a:latin typeface="Times New Roman" panose="02020603050405020304" pitchFamily="18" charset="0"/>
              <a:ea typeface="微软雅黑" panose="020B0503020204020204" charset="-122"/>
              <a:cs typeface="Times New Roman" panose="02020603050405020304" pitchFamily="18" charset="0"/>
            </a:endParaRPr>
          </a:p>
        </p:txBody>
      </p:sp>
      <p:sp>
        <p:nvSpPr>
          <p:cNvPr id="19" name="圆角矩形 6">
            <a:extLst>
              <a:ext uri="{FF2B5EF4-FFF2-40B4-BE49-F238E27FC236}">
                <a16:creationId xmlns:a16="http://schemas.microsoft.com/office/drawing/2014/main" id="{B59DB654-4789-4B08-9E06-C29484CDA27B}"/>
              </a:ext>
            </a:extLst>
          </p:cNvPr>
          <p:cNvSpPr/>
          <p:nvPr/>
        </p:nvSpPr>
        <p:spPr>
          <a:xfrm>
            <a:off x="1401095" y="3896667"/>
            <a:ext cx="8538445" cy="715089"/>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r>
              <a:rPr lang="en-US" altLang="zh-CN" dirty="0">
                <a:latin typeface="Times New Roman" panose="02020603050405020304" pitchFamily="18" charset="0"/>
                <a:ea typeface="微软雅黑" panose="020B0503020204020204" charset="-122"/>
                <a:cs typeface="Times New Roman" panose="02020603050405020304" pitchFamily="18" charset="0"/>
              </a:rPr>
              <a:t>MapReduce </a:t>
            </a:r>
            <a:r>
              <a:rPr lang="en-US" altLang="zh-CN" dirty="0">
                <a:solidFill>
                  <a:srgbClr val="FF0000"/>
                </a:solidFill>
                <a:latin typeface="Times New Roman" panose="02020603050405020304" pitchFamily="18" charset="0"/>
                <a:ea typeface="微软雅黑" panose="020B0503020204020204" charset="-122"/>
                <a:cs typeface="Times New Roman" panose="02020603050405020304" pitchFamily="18" charset="0"/>
              </a:rPr>
              <a:t>speeds up </a:t>
            </a:r>
            <a:r>
              <a:rPr lang="en-US" altLang="zh-CN" dirty="0">
                <a:latin typeface="Times New Roman" panose="02020603050405020304" pitchFamily="18" charset="0"/>
                <a:ea typeface="微软雅黑" panose="020B0503020204020204" charset="-122"/>
                <a:cs typeface="Times New Roman" panose="02020603050405020304" pitchFamily="18" charset="0"/>
              </a:rPr>
              <a:t>the processing of queries on large data sets and it implements the </a:t>
            </a:r>
            <a:r>
              <a:rPr lang="en-US" altLang="zh-CN" i="1" dirty="0">
                <a:latin typeface="Times New Roman" panose="02020603050405020304" pitchFamily="18" charset="0"/>
                <a:ea typeface="微软雅黑" panose="020B0503020204020204" charset="-122"/>
                <a:cs typeface="Times New Roman" panose="02020603050405020304" pitchFamily="18" charset="0"/>
              </a:rPr>
              <a:t>split-apply-combine </a:t>
            </a:r>
            <a:r>
              <a:rPr lang="en-US" altLang="zh-CN" dirty="0">
                <a:latin typeface="Times New Roman" panose="02020603050405020304" pitchFamily="18" charset="0"/>
                <a:ea typeface="微软雅黑" panose="020B0503020204020204" charset="-122"/>
                <a:cs typeface="Times New Roman" panose="02020603050405020304" pitchFamily="18" charset="0"/>
              </a:rPr>
              <a:t>strategy.</a:t>
            </a:r>
            <a:endParaRPr lang="en-US" altLang="zh-CN" sz="2400" dirty="0">
              <a:latin typeface="Times New Roman" panose="02020603050405020304" pitchFamily="18" charset="0"/>
              <a:ea typeface="微软雅黑" panose="020B0503020204020204" charset="-122"/>
              <a:cs typeface="Times New Roman" panose="02020603050405020304" pitchFamily="18" charset="0"/>
            </a:endParaRPr>
          </a:p>
        </p:txBody>
      </p:sp>
      <p:sp>
        <p:nvSpPr>
          <p:cNvPr id="21" name="文本框 20">
            <a:extLst>
              <a:ext uri="{FF2B5EF4-FFF2-40B4-BE49-F238E27FC236}">
                <a16:creationId xmlns:a16="http://schemas.microsoft.com/office/drawing/2014/main" id="{F39C5A3B-0A3C-4DCE-B32B-AAD8C3460AFB}"/>
              </a:ext>
            </a:extLst>
          </p:cNvPr>
          <p:cNvSpPr txBox="1"/>
          <p:nvPr/>
        </p:nvSpPr>
        <p:spPr>
          <a:xfrm>
            <a:off x="1004879" y="3333037"/>
            <a:ext cx="2369908"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400" dirty="0">
                <a:solidFill>
                  <a:srgbClr val="FF0000"/>
                </a:solidFill>
                <a:latin typeface="Times New Roman" panose="02020603050405020304" pitchFamily="18" charset="0"/>
                <a:ea typeface="微软雅黑" panose="020B0503020204020204" charset="-122"/>
                <a:cs typeface="Times New Roman" panose="02020603050405020304" pitchFamily="18" charset="0"/>
              </a:rPr>
              <a:t>MapReduce </a:t>
            </a:r>
          </a:p>
        </p:txBody>
      </p:sp>
      <p:sp>
        <p:nvSpPr>
          <p:cNvPr id="22" name="矩形 21">
            <a:extLst>
              <a:ext uri="{FF2B5EF4-FFF2-40B4-BE49-F238E27FC236}">
                <a16:creationId xmlns:a16="http://schemas.microsoft.com/office/drawing/2014/main" id="{894172DE-91EF-4AC8-969B-75AFD093E27D}"/>
              </a:ext>
            </a:extLst>
          </p:cNvPr>
          <p:cNvSpPr/>
          <p:nvPr/>
        </p:nvSpPr>
        <p:spPr>
          <a:xfrm>
            <a:off x="7234017" y="304354"/>
            <a:ext cx="3859669" cy="175665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23" name="文本框 22">
            <a:extLst>
              <a:ext uri="{FF2B5EF4-FFF2-40B4-BE49-F238E27FC236}">
                <a16:creationId xmlns:a16="http://schemas.microsoft.com/office/drawing/2014/main" id="{59E849F5-9FDA-46B7-BC5D-CB0B6DCA648A}"/>
              </a:ext>
            </a:extLst>
          </p:cNvPr>
          <p:cNvSpPr txBox="1"/>
          <p:nvPr/>
        </p:nvSpPr>
        <p:spPr>
          <a:xfrm rot="10800000">
            <a:off x="10616632" y="311281"/>
            <a:ext cx="492443" cy="1756648"/>
          </a:xfrm>
          <a:prstGeom prst="rect">
            <a:avLst/>
          </a:prstGeom>
          <a:solidFill>
            <a:schemeClr val="tx1"/>
          </a:solidFill>
        </p:spPr>
        <p:txBody>
          <a:bodyPr vert="eaVert" wrap="square" rtlCol="0">
            <a:spAutoFit/>
          </a:bodyPr>
          <a:lstStyle/>
          <a:p>
            <a:pPr algn="ctr"/>
            <a:r>
              <a:rPr lang="en-US" altLang="zh-CN" sz="2000" b="1" dirty="0">
                <a:solidFill>
                  <a:schemeClr val="bg1"/>
                </a:solidFill>
                <a:latin typeface="Times New Roman" panose="02020603050405020304" pitchFamily="18" charset="0"/>
                <a:cs typeface="Times New Roman" panose="02020603050405020304" pitchFamily="18" charset="0"/>
              </a:rPr>
              <a:t>Data analysis</a:t>
            </a:r>
            <a:endParaRPr lang="zh-CN" altLang="en-US" sz="2000" b="1" dirty="0">
              <a:solidFill>
                <a:schemeClr val="bg1"/>
              </a:solidFill>
              <a:latin typeface="Times New Roman" panose="02020603050405020304" pitchFamily="18" charset="0"/>
              <a:cs typeface="Times New Roman" panose="02020603050405020304" pitchFamily="18" charset="0"/>
            </a:endParaRPr>
          </a:p>
        </p:txBody>
      </p:sp>
      <p:pic>
        <p:nvPicPr>
          <p:cNvPr id="24" name="图片 23">
            <a:extLst>
              <a:ext uri="{FF2B5EF4-FFF2-40B4-BE49-F238E27FC236}">
                <a16:creationId xmlns:a16="http://schemas.microsoft.com/office/drawing/2014/main" id="{2D79840E-0FA9-456E-8863-66056594DD4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36066" y="141077"/>
            <a:ext cx="2832788" cy="974162"/>
          </a:xfrm>
          <a:prstGeom prst="rect">
            <a:avLst/>
          </a:prstGeom>
        </p:spPr>
      </p:pic>
      <p:pic>
        <p:nvPicPr>
          <p:cNvPr id="25" name="图片 24">
            <a:extLst>
              <a:ext uri="{FF2B5EF4-FFF2-40B4-BE49-F238E27FC236}">
                <a16:creationId xmlns:a16="http://schemas.microsoft.com/office/drawing/2014/main" id="{B08BE480-2A08-4645-A7A8-05FCC305C77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09709" y="836489"/>
            <a:ext cx="3221789" cy="1216161"/>
          </a:xfrm>
          <a:prstGeom prst="rect">
            <a:avLst/>
          </a:prstGeom>
        </p:spPr>
      </p:pic>
      <p:pic>
        <p:nvPicPr>
          <p:cNvPr id="7170" name="Picture 2" descr="Hadoop Ecosystem and Their Components - A Complete Tutorial - DataFlair">
            <a:extLst>
              <a:ext uri="{FF2B5EF4-FFF2-40B4-BE49-F238E27FC236}">
                <a16:creationId xmlns:a16="http://schemas.microsoft.com/office/drawing/2014/main" id="{E2B20EA9-57F4-4ABA-AD95-AEE027BA0688}"/>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3483" t="20074" r="2537" b="4168"/>
          <a:stretch/>
        </p:blipFill>
        <p:spPr bwMode="auto">
          <a:xfrm>
            <a:off x="5757333" y="4802368"/>
            <a:ext cx="4182207" cy="1764281"/>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a:extLst>
              <a:ext uri="{FF2B5EF4-FFF2-40B4-BE49-F238E27FC236}">
                <a16:creationId xmlns:a16="http://schemas.microsoft.com/office/drawing/2014/main" id="{0E244B0E-29F2-4E07-947F-C5AA8CC0ED15}"/>
              </a:ext>
            </a:extLst>
          </p:cNvPr>
          <p:cNvPicPr>
            <a:picLocks noChangeAspect="1"/>
          </p:cNvPicPr>
          <p:nvPr/>
        </p:nvPicPr>
        <p:blipFill>
          <a:blip r:embed="rId6"/>
          <a:stretch>
            <a:fillRect/>
          </a:stretch>
        </p:blipFill>
        <p:spPr>
          <a:xfrm>
            <a:off x="1401094" y="4798686"/>
            <a:ext cx="4234319" cy="1815415"/>
          </a:xfrm>
          <a:prstGeom prst="rect">
            <a:avLst/>
          </a:prstGeom>
        </p:spPr>
      </p:pic>
    </p:spTree>
    <p:extLst>
      <p:ext uri="{BB962C8B-B14F-4D97-AF65-F5344CB8AC3E}">
        <p14:creationId xmlns:p14="http://schemas.microsoft.com/office/powerpoint/2010/main" val="699049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a:extLst>
              <a:ext uri="{FF2B5EF4-FFF2-40B4-BE49-F238E27FC236}">
                <a16:creationId xmlns:a16="http://schemas.microsoft.com/office/drawing/2014/main" id="{9F679F9F-3575-4699-B5B7-F87C12550B25}"/>
              </a:ext>
            </a:extLst>
          </p:cNvPr>
          <p:cNvSpPr/>
          <p:nvPr/>
        </p:nvSpPr>
        <p:spPr>
          <a:xfrm>
            <a:off x="672076" y="1158820"/>
            <a:ext cx="11418892" cy="51161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What is data science?</a:t>
            </a:r>
          </a:p>
        </p:txBody>
      </p:sp>
      <p:sp>
        <p:nvSpPr>
          <p:cNvPr id="9" name="标题 1">
            <a:extLst>
              <a:ext uri="{FF2B5EF4-FFF2-40B4-BE49-F238E27FC236}">
                <a16:creationId xmlns:a16="http://schemas.microsoft.com/office/drawing/2014/main" id="{9F86782C-EE77-43CF-BAE2-828559F7AB78}"/>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内容回顾</a:t>
            </a:r>
          </a:p>
        </p:txBody>
      </p:sp>
      <p:sp>
        <p:nvSpPr>
          <p:cNvPr id="2" name="灯片编号占位符 1">
            <a:extLst>
              <a:ext uri="{FF2B5EF4-FFF2-40B4-BE49-F238E27FC236}">
                <a16:creationId xmlns:a16="http://schemas.microsoft.com/office/drawing/2014/main" id="{D45B1A33-E05D-44EC-94F6-C0A3AADA6FC1}"/>
              </a:ext>
            </a:extLst>
          </p:cNvPr>
          <p:cNvSpPr>
            <a:spLocks noGrp="1"/>
          </p:cNvSpPr>
          <p:nvPr>
            <p:ph type="sldNum" sz="quarter" idx="12"/>
          </p:nvPr>
        </p:nvSpPr>
        <p:spPr>
          <a:xfrm>
            <a:off x="8620345" y="6335880"/>
            <a:ext cx="2743200" cy="365125"/>
          </a:xfrm>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2</a:t>
            </a:fld>
            <a:endParaRPr lang="zh-CN" altLang="en-US" dirty="0">
              <a:latin typeface="Times New Roman" panose="02020603050405020304" pitchFamily="18" charset="0"/>
              <a:cs typeface="Times New Roman" panose="02020603050405020304" pitchFamily="18" charset="0"/>
            </a:endParaRPr>
          </a:p>
        </p:txBody>
      </p:sp>
      <p:sp>
        <p:nvSpPr>
          <p:cNvPr id="15" name="文本框 14">
            <a:extLst>
              <a:ext uri="{FF2B5EF4-FFF2-40B4-BE49-F238E27FC236}">
                <a16:creationId xmlns:a16="http://schemas.microsoft.com/office/drawing/2014/main" id="{0072B817-6D59-4A17-B792-642799108A79}"/>
              </a:ext>
            </a:extLst>
          </p:cNvPr>
          <p:cNvSpPr txBox="1"/>
          <p:nvPr/>
        </p:nvSpPr>
        <p:spPr>
          <a:xfrm>
            <a:off x="1066439" y="1695702"/>
            <a:ext cx="9550193" cy="960328"/>
          </a:xfrm>
          <a:prstGeom prst="rect">
            <a:avLst/>
          </a:prstGeom>
          <a:noFill/>
        </p:spPr>
        <p:txBody>
          <a:bodyPr wrap="square" rtlCol="0">
            <a:spAutoFit/>
          </a:bodyPr>
          <a:lstStyle/>
          <a:p>
            <a:pPr marL="457200" indent="-457200">
              <a:lnSpc>
                <a:spcPct val="150000"/>
              </a:lnSpc>
              <a:buFont typeface="Wingdings" panose="05000000000000000000" pitchFamily="2" charset="2"/>
              <a:buChar char="Ø"/>
            </a:pP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Data science  encompasses a set of </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principles, problem definitions, algorithms</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 and processes for </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extracting</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 nonobvious and useful </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patterns</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 from </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large</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data</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sets</a:t>
            </a: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矩形 15">
            <a:extLst>
              <a:ext uri="{FF2B5EF4-FFF2-40B4-BE49-F238E27FC236}">
                <a16:creationId xmlns:a16="http://schemas.microsoft.com/office/drawing/2014/main" id="{4200AC7A-E9CE-412F-BF83-B7A07A1832DD}"/>
              </a:ext>
            </a:extLst>
          </p:cNvPr>
          <p:cNvSpPr/>
          <p:nvPr/>
        </p:nvSpPr>
        <p:spPr>
          <a:xfrm>
            <a:off x="672076" y="2687425"/>
            <a:ext cx="11418892" cy="51161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History of data science</a:t>
            </a:r>
          </a:p>
        </p:txBody>
      </p:sp>
      <p:sp>
        <p:nvSpPr>
          <p:cNvPr id="17" name="文本框 16">
            <a:extLst>
              <a:ext uri="{FF2B5EF4-FFF2-40B4-BE49-F238E27FC236}">
                <a16:creationId xmlns:a16="http://schemas.microsoft.com/office/drawing/2014/main" id="{4AB3E717-5A3F-492D-979E-D2EA941128E7}"/>
              </a:ext>
            </a:extLst>
          </p:cNvPr>
          <p:cNvSpPr txBox="1"/>
          <p:nvPr/>
        </p:nvSpPr>
        <p:spPr>
          <a:xfrm>
            <a:off x="1066439" y="3199040"/>
            <a:ext cx="2457049" cy="498663"/>
          </a:xfrm>
          <a:prstGeom prst="rect">
            <a:avLst/>
          </a:prstGeom>
          <a:noFill/>
        </p:spPr>
        <p:txBody>
          <a:bodyPr wrap="square" rtlCol="0">
            <a:spAutoFit/>
          </a:bodyPr>
          <a:lstStyle/>
          <a:p>
            <a:pPr marL="457200" indent="-457200">
              <a:lnSpc>
                <a:spcPct val="150000"/>
              </a:lnSpc>
              <a:buFont typeface="Wingdings" panose="05000000000000000000" pitchFamily="2" charset="2"/>
              <a:buChar char="Ø"/>
            </a:pP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Data Collection</a:t>
            </a:r>
          </a:p>
        </p:txBody>
      </p:sp>
      <p:sp>
        <p:nvSpPr>
          <p:cNvPr id="20" name="文本框 19">
            <a:extLst>
              <a:ext uri="{FF2B5EF4-FFF2-40B4-BE49-F238E27FC236}">
                <a16:creationId xmlns:a16="http://schemas.microsoft.com/office/drawing/2014/main" id="{31EBB39E-17A0-4FD3-8584-A0E586ADBE05}"/>
              </a:ext>
            </a:extLst>
          </p:cNvPr>
          <p:cNvSpPr txBox="1"/>
          <p:nvPr/>
        </p:nvSpPr>
        <p:spPr>
          <a:xfrm>
            <a:off x="4559808" y="3199040"/>
            <a:ext cx="6169152" cy="498663"/>
          </a:xfrm>
          <a:prstGeom prst="rect">
            <a:avLst/>
          </a:prstGeom>
          <a:noFill/>
        </p:spPr>
        <p:txBody>
          <a:bodyPr wrap="square">
            <a:spAutoFit/>
          </a:bodyPr>
          <a:lstStyle/>
          <a:p>
            <a:pPr marL="457200" marR="0" lvl="0" indent="-45720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altLang="zh-CN" sz="2000" b="0" i="0" u="none" strike="noStrike" kern="1200" cap="none" spc="0" normalizeH="0" baseline="0" noProof="0" dirty="0">
                <a:ln>
                  <a:noFill/>
                </a:ln>
                <a:solidFill>
                  <a:prstClr val="black"/>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Data Analysis</a:t>
            </a:r>
          </a:p>
        </p:txBody>
      </p:sp>
      <p:sp>
        <p:nvSpPr>
          <p:cNvPr id="23" name="文本框 22">
            <a:extLst>
              <a:ext uri="{FF2B5EF4-FFF2-40B4-BE49-F238E27FC236}">
                <a16:creationId xmlns:a16="http://schemas.microsoft.com/office/drawing/2014/main" id="{7257B31C-C45B-4FE8-AC27-69470BA8BEE1}"/>
              </a:ext>
            </a:extLst>
          </p:cNvPr>
          <p:cNvSpPr txBox="1"/>
          <p:nvPr/>
        </p:nvSpPr>
        <p:spPr>
          <a:xfrm>
            <a:off x="8297104" y="3199040"/>
            <a:ext cx="2431856" cy="498663"/>
          </a:xfrm>
          <a:prstGeom prst="rect">
            <a:avLst/>
          </a:prstGeom>
          <a:noFill/>
        </p:spPr>
        <p:txBody>
          <a:bodyPr wrap="square">
            <a:spAutoFit/>
          </a:bodyPr>
          <a:lstStyle/>
          <a:p>
            <a:pPr marL="457200" marR="0" lvl="0" indent="-45720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altLang="zh-CN" sz="2000" b="0" i="0" u="none" strike="noStrike" kern="1200" cap="none" spc="0" normalizeH="0" baseline="0" noProof="0" dirty="0">
                <a:ln>
                  <a:noFill/>
                </a:ln>
                <a:solidFill>
                  <a:prstClr val="black"/>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Data Science</a:t>
            </a:r>
          </a:p>
        </p:txBody>
      </p:sp>
      <p:sp>
        <p:nvSpPr>
          <p:cNvPr id="24" name="矩形 23">
            <a:extLst>
              <a:ext uri="{FF2B5EF4-FFF2-40B4-BE49-F238E27FC236}">
                <a16:creationId xmlns:a16="http://schemas.microsoft.com/office/drawing/2014/main" id="{AB48D37A-FBD9-42DB-A5D8-9A5526AB6ADC}"/>
              </a:ext>
            </a:extLst>
          </p:cNvPr>
          <p:cNvSpPr/>
          <p:nvPr/>
        </p:nvSpPr>
        <p:spPr>
          <a:xfrm>
            <a:off x="672076" y="3717962"/>
            <a:ext cx="11418892" cy="51161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Where Is Data Science Used?</a:t>
            </a:r>
          </a:p>
        </p:txBody>
      </p:sp>
      <p:sp>
        <p:nvSpPr>
          <p:cNvPr id="29" name="文本框 28">
            <a:extLst>
              <a:ext uri="{FF2B5EF4-FFF2-40B4-BE49-F238E27FC236}">
                <a16:creationId xmlns:a16="http://schemas.microsoft.com/office/drawing/2014/main" id="{B378ED79-BB79-4F23-A5C5-388E894F973B}"/>
              </a:ext>
            </a:extLst>
          </p:cNvPr>
          <p:cNvSpPr txBox="1"/>
          <p:nvPr/>
        </p:nvSpPr>
        <p:spPr>
          <a:xfrm>
            <a:off x="1066439" y="4229577"/>
            <a:ext cx="9550193" cy="960328"/>
          </a:xfrm>
          <a:prstGeom prst="rect">
            <a:avLst/>
          </a:prstGeom>
          <a:noFill/>
        </p:spPr>
        <p:txBody>
          <a:bodyPr wrap="square" rtlCol="0">
            <a:spAutoFit/>
          </a:bodyPr>
          <a:lstStyle/>
          <a:p>
            <a:pPr marL="457200" indent="-457200">
              <a:lnSpc>
                <a:spcPct val="150000"/>
              </a:lnSpc>
              <a:buFont typeface="Wingdings" panose="05000000000000000000" pitchFamily="2" charset="2"/>
              <a:buChar char="Ø"/>
            </a:pP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Data Science in Sales and Marketing</a:t>
            </a:r>
          </a:p>
          <a:p>
            <a:pPr marL="457200" indent="-457200">
              <a:lnSpc>
                <a:spcPct val="150000"/>
              </a:lnSpc>
              <a:buFont typeface="Wingdings" panose="05000000000000000000" pitchFamily="2" charset="2"/>
              <a:buChar char="Ø"/>
            </a:pP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Governments Using Data Science</a:t>
            </a:r>
          </a:p>
        </p:txBody>
      </p:sp>
      <p:sp>
        <p:nvSpPr>
          <p:cNvPr id="30" name="矩形 29">
            <a:extLst>
              <a:ext uri="{FF2B5EF4-FFF2-40B4-BE49-F238E27FC236}">
                <a16:creationId xmlns:a16="http://schemas.microsoft.com/office/drawing/2014/main" id="{9CABF4CE-18C5-48BE-A570-3FDE360B1643}"/>
              </a:ext>
            </a:extLst>
          </p:cNvPr>
          <p:cNvSpPr/>
          <p:nvPr/>
        </p:nvSpPr>
        <p:spPr>
          <a:xfrm>
            <a:off x="672076" y="5305343"/>
            <a:ext cx="11418892" cy="51161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Myths about Data Science</a:t>
            </a:r>
          </a:p>
        </p:txBody>
      </p:sp>
      <p:sp>
        <p:nvSpPr>
          <p:cNvPr id="32" name="文本框 31">
            <a:extLst>
              <a:ext uri="{FF2B5EF4-FFF2-40B4-BE49-F238E27FC236}">
                <a16:creationId xmlns:a16="http://schemas.microsoft.com/office/drawing/2014/main" id="{7B3C9F80-7F5C-444C-B63F-457AF4D0FAEF}"/>
              </a:ext>
            </a:extLst>
          </p:cNvPr>
          <p:cNvSpPr txBox="1"/>
          <p:nvPr/>
        </p:nvSpPr>
        <p:spPr>
          <a:xfrm>
            <a:off x="1066439" y="5739906"/>
            <a:ext cx="2457049" cy="498663"/>
          </a:xfrm>
          <a:prstGeom prst="rect">
            <a:avLst/>
          </a:prstGeom>
          <a:noFill/>
        </p:spPr>
        <p:txBody>
          <a:bodyPr wrap="square" rtlCol="0">
            <a:spAutoFit/>
          </a:bodyPr>
          <a:lstStyle/>
          <a:p>
            <a:pPr marL="457200" indent="-457200">
              <a:lnSpc>
                <a:spcPct val="150000"/>
              </a:lnSpc>
              <a:buFont typeface="Wingdings" panose="05000000000000000000" pitchFamily="2" charset="2"/>
              <a:buChar char="Ø"/>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自主的过程？</a:t>
            </a: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3" name="文本框 32">
            <a:extLst>
              <a:ext uri="{FF2B5EF4-FFF2-40B4-BE49-F238E27FC236}">
                <a16:creationId xmlns:a16="http://schemas.microsoft.com/office/drawing/2014/main" id="{3CBCAC0F-DABF-4C78-A085-0F3E0BC57B18}"/>
              </a:ext>
            </a:extLst>
          </p:cNvPr>
          <p:cNvSpPr txBox="1"/>
          <p:nvPr/>
        </p:nvSpPr>
        <p:spPr>
          <a:xfrm>
            <a:off x="3630392" y="5727723"/>
            <a:ext cx="3562888" cy="499432"/>
          </a:xfrm>
          <a:prstGeom prst="rect">
            <a:avLst/>
          </a:prstGeom>
          <a:noFill/>
        </p:spPr>
        <p:txBody>
          <a:bodyPr wrap="square">
            <a:spAutoFit/>
          </a:bodyPr>
          <a:lstStyle/>
          <a:p>
            <a:pPr marL="457200" marR="0" lvl="0" indent="-45720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000" b="0" i="0" u="none" strike="noStrike" kern="1200" cap="none" spc="0" normalizeH="0" baseline="0" noProof="0" dirty="0">
                <a:ln>
                  <a:noFill/>
                </a:ln>
                <a:solidFill>
                  <a:prstClr val="black"/>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都需要大数据 </a:t>
            </a:r>
            <a:r>
              <a:rPr kumimoji="0" lang="en-US" altLang="zh-CN" sz="2000" b="0" i="0" u="none" strike="noStrike" kern="1200" cap="none" spc="0" normalizeH="0" baseline="0" noProof="0" dirty="0">
                <a:ln>
                  <a:noFill/>
                </a:ln>
                <a:solidFill>
                  <a:prstClr val="black"/>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 </a:t>
            </a:r>
            <a:r>
              <a:rPr kumimoji="0" lang="zh-CN" altLang="en-US" sz="2000" b="0" i="0" u="none" strike="noStrike" kern="1200" cap="none" spc="0" normalizeH="0" baseline="0" noProof="0" dirty="0">
                <a:ln>
                  <a:noFill/>
                </a:ln>
                <a:solidFill>
                  <a:prstClr val="black"/>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深度学习？</a:t>
            </a:r>
            <a:endParaRPr kumimoji="0" lang="en-US" altLang="zh-CN" sz="2000" b="0" i="0" u="none" strike="noStrike" kern="1200" cap="none" spc="0" normalizeH="0" baseline="0" noProof="0" dirty="0">
              <a:ln>
                <a:noFill/>
              </a:ln>
              <a:solidFill>
                <a:prstClr val="black"/>
              </a:solidFill>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4" name="文本框 33">
            <a:extLst>
              <a:ext uri="{FF2B5EF4-FFF2-40B4-BE49-F238E27FC236}">
                <a16:creationId xmlns:a16="http://schemas.microsoft.com/office/drawing/2014/main" id="{ADBC377C-9B68-4708-8C16-48B5B358ADC0}"/>
              </a:ext>
            </a:extLst>
          </p:cNvPr>
          <p:cNvSpPr txBox="1"/>
          <p:nvPr/>
        </p:nvSpPr>
        <p:spPr>
          <a:xfrm>
            <a:off x="7644384" y="5739906"/>
            <a:ext cx="1450848" cy="498663"/>
          </a:xfrm>
          <a:prstGeom prst="rect">
            <a:avLst/>
          </a:prstGeom>
          <a:noFill/>
        </p:spPr>
        <p:txBody>
          <a:bodyPr wrap="square">
            <a:spAutoFit/>
          </a:bodyPr>
          <a:lstStyle/>
          <a:p>
            <a:pPr marL="457200" marR="0" lvl="0" indent="-45720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000" b="0" i="0" u="none" strike="noStrike" kern="1200" cap="none" spc="0" normalizeH="0" baseline="0" noProof="0" dirty="0">
                <a:ln>
                  <a:noFill/>
                </a:ln>
                <a:solidFill>
                  <a:prstClr val="black"/>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容易？</a:t>
            </a:r>
            <a:endParaRPr kumimoji="0" lang="en-US" altLang="zh-CN" sz="2000" b="0" i="0" u="none" strike="noStrike" kern="1200" cap="none" spc="0" normalizeH="0" baseline="0" noProof="0" dirty="0">
              <a:ln>
                <a:noFill/>
              </a:ln>
              <a:solidFill>
                <a:prstClr val="black"/>
              </a:solidFill>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5" name="文本框 34">
            <a:extLst>
              <a:ext uri="{FF2B5EF4-FFF2-40B4-BE49-F238E27FC236}">
                <a16:creationId xmlns:a16="http://schemas.microsoft.com/office/drawing/2014/main" id="{CAC909E9-2230-4A38-95F5-09F338F37AD3}"/>
              </a:ext>
            </a:extLst>
          </p:cNvPr>
          <p:cNvSpPr txBox="1"/>
          <p:nvPr/>
        </p:nvSpPr>
        <p:spPr>
          <a:xfrm>
            <a:off x="9302496" y="5739906"/>
            <a:ext cx="2457048" cy="499432"/>
          </a:xfrm>
          <a:prstGeom prst="rect">
            <a:avLst/>
          </a:prstGeom>
          <a:noFill/>
        </p:spPr>
        <p:txBody>
          <a:bodyPr wrap="square">
            <a:spAutoFit/>
          </a:bodyPr>
          <a:lstStyle/>
          <a:p>
            <a:pPr marL="457200" marR="0" lvl="0" indent="-45720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000" b="0" i="0" u="none" strike="noStrike" kern="1200" cap="none" spc="0" normalizeH="0" baseline="0" noProof="0" dirty="0">
                <a:ln>
                  <a:noFill/>
                </a:ln>
                <a:solidFill>
                  <a:prstClr val="black"/>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很快收回成本？</a:t>
            </a:r>
            <a:endParaRPr kumimoji="0" lang="en-US" altLang="zh-CN" sz="2000" b="0" i="0" u="none" strike="noStrike" kern="1200" cap="none" spc="0" normalizeH="0" baseline="0" noProof="0" dirty="0">
              <a:ln>
                <a:noFill/>
              </a:ln>
              <a:solidFill>
                <a:prstClr val="black"/>
              </a:solidFill>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6446522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标题 1">
            <a:extLst>
              <a:ext uri="{FF2B5EF4-FFF2-40B4-BE49-F238E27FC236}">
                <a16:creationId xmlns:a16="http://schemas.microsoft.com/office/drawing/2014/main" id="{B3AA54A0-B1BE-4A51-B600-9DD4BBD923FD}"/>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Data analysis</a:t>
            </a:r>
          </a:p>
        </p:txBody>
      </p:sp>
      <p:sp>
        <p:nvSpPr>
          <p:cNvPr id="17" name="灯片编号占位符 1">
            <a:extLst>
              <a:ext uri="{FF2B5EF4-FFF2-40B4-BE49-F238E27FC236}">
                <a16:creationId xmlns:a16="http://schemas.microsoft.com/office/drawing/2014/main" id="{17C5536A-501D-41C5-93EA-DDD508BCA63D}"/>
              </a:ext>
            </a:extLst>
          </p:cNvPr>
          <p:cNvSpPr>
            <a:spLocks noGrp="1"/>
          </p:cNvSpPr>
          <p:nvPr>
            <p:ph type="sldNum" sz="quarter" idx="12"/>
          </p:nvPr>
        </p:nvSpPr>
        <p:spPr>
          <a:xfrm>
            <a:off x="8602870" y="6324663"/>
            <a:ext cx="2743200" cy="365125"/>
          </a:xfrm>
        </p:spPr>
        <p:txBody>
          <a:bodyPr/>
          <a:lstStyle/>
          <a:p>
            <a:fld id="{0D4EF626-F2E7-47E8-A3E5-EAE9C4555C6D}" type="slidenum">
              <a:rPr lang="zh-CN" altLang="en-US" smtClean="0">
                <a:latin typeface="Times New Roman" panose="02020603050405020304" pitchFamily="18" charset="0"/>
                <a:ea typeface="微软雅黑" panose="020B0503020204020204" pitchFamily="34" charset="-122"/>
                <a:cs typeface="Times New Roman" panose="02020603050405020304" pitchFamily="18" charset="0"/>
              </a:rPr>
              <a:t>20</a:t>
            </a:fld>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0" name="文本框 9">
            <a:extLst>
              <a:ext uri="{FF2B5EF4-FFF2-40B4-BE49-F238E27FC236}">
                <a16:creationId xmlns:a16="http://schemas.microsoft.com/office/drawing/2014/main" id="{5982114B-EC35-4B6B-90F7-377E6556C105}"/>
              </a:ext>
            </a:extLst>
          </p:cNvPr>
          <p:cNvSpPr txBox="1"/>
          <p:nvPr/>
        </p:nvSpPr>
        <p:spPr>
          <a:xfrm>
            <a:off x="678562" y="1325563"/>
            <a:ext cx="9813267" cy="510717"/>
          </a:xfrm>
          <a:prstGeom prst="rect">
            <a:avLst/>
          </a:prstGeom>
          <a:noFill/>
        </p:spPr>
        <p:txBody>
          <a:bodyPr wrap="square" rtlCol="0">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Data analysis is associated with both sections of the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data-storage layer</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endPar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 name="文本框 10">
            <a:extLst>
              <a:ext uri="{FF2B5EF4-FFF2-40B4-BE49-F238E27FC236}">
                <a16:creationId xmlns:a16="http://schemas.microsoft.com/office/drawing/2014/main" id="{7EB99E8C-36A5-43DD-BA6A-25813AE5574E}"/>
              </a:ext>
            </a:extLst>
          </p:cNvPr>
          <p:cNvSpPr txBox="1"/>
          <p:nvPr/>
        </p:nvSpPr>
        <p:spPr>
          <a:xfrm>
            <a:off x="678562" y="1928322"/>
            <a:ext cx="9813267" cy="510717"/>
          </a:xfrm>
          <a:prstGeom prst="rect">
            <a:avLst/>
          </a:prstGeom>
          <a:noFill/>
        </p:spPr>
        <p:txBody>
          <a:bodyPr wrap="square" rtlCol="0">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Data analysis can occur on the data in each section of the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data layer </a:t>
            </a:r>
            <a:endPar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2" name="文本框 11">
            <a:extLst>
              <a:ext uri="{FF2B5EF4-FFF2-40B4-BE49-F238E27FC236}">
                <a16:creationId xmlns:a16="http://schemas.microsoft.com/office/drawing/2014/main" id="{7723428B-4BA6-4763-80D2-3BB1348D90F9}"/>
              </a:ext>
            </a:extLst>
          </p:cNvPr>
          <p:cNvSpPr txBox="1"/>
          <p:nvPr/>
        </p:nvSpPr>
        <p:spPr>
          <a:xfrm>
            <a:off x="678562" y="2531081"/>
            <a:ext cx="9813267" cy="972382"/>
          </a:xfrm>
          <a:prstGeom prst="rect">
            <a:avLst/>
          </a:prstGeom>
          <a:noFill/>
        </p:spPr>
        <p:txBody>
          <a:bodyPr wrap="square" rtlCol="0">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The results from data analysis can be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shared</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between each section while additional data analysis is being performed.</a:t>
            </a:r>
            <a:endPar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3" name="文本框 12">
            <a:extLst>
              <a:ext uri="{FF2B5EF4-FFF2-40B4-BE49-F238E27FC236}">
                <a16:creationId xmlns:a16="http://schemas.microsoft.com/office/drawing/2014/main" id="{969BFBBD-DEB9-4B96-96D4-B4651E63A120}"/>
              </a:ext>
            </a:extLst>
          </p:cNvPr>
          <p:cNvSpPr txBox="1"/>
          <p:nvPr/>
        </p:nvSpPr>
        <p:spPr>
          <a:xfrm>
            <a:off x="678562" y="3595504"/>
            <a:ext cx="9813267" cy="511615"/>
          </a:xfrm>
          <a:prstGeom prst="rect">
            <a:avLst/>
          </a:prstGeom>
          <a:noFill/>
        </p:spPr>
        <p:txBody>
          <a:bodyPr wrap="square" rtlCol="0">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Data-analysis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techniques</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(NLP</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CV, ML…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endPar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4" name="图片 3">
            <a:extLst>
              <a:ext uri="{FF2B5EF4-FFF2-40B4-BE49-F238E27FC236}">
                <a16:creationId xmlns:a16="http://schemas.microsoft.com/office/drawing/2014/main" id="{F107926A-1D52-470E-BA39-561A31BF01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9448" y="4253653"/>
            <a:ext cx="5567475" cy="2013878"/>
          </a:xfrm>
          <a:prstGeom prst="rect">
            <a:avLst/>
          </a:prstGeom>
        </p:spPr>
      </p:pic>
      <p:pic>
        <p:nvPicPr>
          <p:cNvPr id="10242" name="Picture 2" descr="Deep Learning Vs. Machine Learning Vs. AI: An In-Depth Guide - ReadSpeaker  AI | ReadSpeaker AI">
            <a:extLst>
              <a:ext uri="{FF2B5EF4-FFF2-40B4-BE49-F238E27FC236}">
                <a16:creationId xmlns:a16="http://schemas.microsoft.com/office/drawing/2014/main" id="{A1E5A751-2280-4802-882E-2AB495A951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96022" y="4332666"/>
            <a:ext cx="3895807" cy="18551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5209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标题 1">
            <a:extLst>
              <a:ext uri="{FF2B5EF4-FFF2-40B4-BE49-F238E27FC236}">
                <a16:creationId xmlns:a16="http://schemas.microsoft.com/office/drawing/2014/main" id="{B3AA54A0-B1BE-4A51-B600-9DD4BBD923FD}"/>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Moving the Algorithms to the Data</a:t>
            </a:r>
          </a:p>
        </p:txBody>
      </p:sp>
      <p:sp>
        <p:nvSpPr>
          <p:cNvPr id="17" name="灯片编号占位符 1">
            <a:extLst>
              <a:ext uri="{FF2B5EF4-FFF2-40B4-BE49-F238E27FC236}">
                <a16:creationId xmlns:a16="http://schemas.microsoft.com/office/drawing/2014/main" id="{17C5536A-501D-41C5-93EA-DDD508BCA63D}"/>
              </a:ext>
            </a:extLst>
          </p:cNvPr>
          <p:cNvSpPr>
            <a:spLocks noGrp="1"/>
          </p:cNvSpPr>
          <p:nvPr>
            <p:ph type="sldNum" sz="quarter" idx="12"/>
          </p:nvPr>
        </p:nvSpPr>
        <p:spPr>
          <a:xfrm>
            <a:off x="8588587" y="6305974"/>
            <a:ext cx="2771766" cy="402504"/>
          </a:xfrm>
        </p:spPr>
        <p:txBody>
          <a:bodyPr/>
          <a:lstStyle/>
          <a:p>
            <a:fld id="{0D4EF626-F2E7-47E8-A3E5-EAE9C4555C6D}" type="slidenum">
              <a:rPr lang="zh-CN" altLang="en-US" b="1" smtClean="0">
                <a:latin typeface="Times New Roman" panose="02020603050405020304" pitchFamily="18" charset="0"/>
                <a:ea typeface="微软雅黑" panose="020B0503020204020204" pitchFamily="34" charset="-122"/>
                <a:cs typeface="Times New Roman" panose="02020603050405020304" pitchFamily="18" charset="0"/>
              </a:rPr>
              <a:t>21</a:t>
            </a:fld>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4" name="圆柱体 13">
            <a:extLst>
              <a:ext uri="{FF2B5EF4-FFF2-40B4-BE49-F238E27FC236}">
                <a16:creationId xmlns:a16="http://schemas.microsoft.com/office/drawing/2014/main" id="{D9CD2F29-F5D1-4122-AC32-593819091C04}"/>
              </a:ext>
            </a:extLst>
          </p:cNvPr>
          <p:cNvSpPr/>
          <p:nvPr/>
        </p:nvSpPr>
        <p:spPr>
          <a:xfrm>
            <a:off x="4478352" y="1365554"/>
            <a:ext cx="2220778" cy="1634564"/>
          </a:xfrm>
          <a:prstGeom prst="can">
            <a:avLst/>
          </a:prstGeom>
          <a:ln w="19050"/>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b="1">
              <a:latin typeface="Times New Roman" panose="02020603050405020304" pitchFamily="18" charset="0"/>
              <a:cs typeface="Times New Roman" panose="02020603050405020304" pitchFamily="18" charset="0"/>
            </a:endParaRPr>
          </a:p>
        </p:txBody>
      </p:sp>
      <p:sp>
        <p:nvSpPr>
          <p:cNvPr id="15" name="矩形 14">
            <a:extLst>
              <a:ext uri="{FF2B5EF4-FFF2-40B4-BE49-F238E27FC236}">
                <a16:creationId xmlns:a16="http://schemas.microsoft.com/office/drawing/2014/main" id="{4BD9A68F-9D0F-4AA3-B47E-D21165E075DE}"/>
              </a:ext>
            </a:extLst>
          </p:cNvPr>
          <p:cNvSpPr/>
          <p:nvPr/>
        </p:nvSpPr>
        <p:spPr>
          <a:xfrm>
            <a:off x="1713757" y="3251031"/>
            <a:ext cx="7825746" cy="2219028"/>
          </a:xfrm>
          <a:prstGeom prst="rect">
            <a:avLst/>
          </a:prstGeom>
          <a:ln w="19050"/>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b="1">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DBF46E5E-1BF7-45D8-9708-828CDE07618A}"/>
              </a:ext>
            </a:extLst>
          </p:cNvPr>
          <p:cNvSpPr/>
          <p:nvPr/>
        </p:nvSpPr>
        <p:spPr>
          <a:xfrm>
            <a:off x="1956648" y="3870030"/>
            <a:ext cx="3668906" cy="1358626"/>
          </a:xfrm>
          <a:prstGeom prst="rect">
            <a:avLst/>
          </a:prstGeom>
          <a:ln w="19050"/>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b="1">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2D464503-6C38-4911-A4B1-DE17545A17B6}"/>
              </a:ext>
            </a:extLst>
          </p:cNvPr>
          <p:cNvSpPr/>
          <p:nvPr/>
        </p:nvSpPr>
        <p:spPr>
          <a:xfrm>
            <a:off x="5587038" y="3870100"/>
            <a:ext cx="3801554" cy="1358716"/>
          </a:xfrm>
          <a:prstGeom prst="rect">
            <a:avLst/>
          </a:prstGeom>
          <a:ln w="19050"/>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b="1">
              <a:latin typeface="Times New Roman" panose="02020603050405020304" pitchFamily="18" charset="0"/>
              <a:cs typeface="Times New Roman" panose="02020603050405020304" pitchFamily="18" charset="0"/>
            </a:endParaRPr>
          </a:p>
        </p:txBody>
      </p:sp>
      <p:cxnSp>
        <p:nvCxnSpPr>
          <p:cNvPr id="20" name="直接连接符 19">
            <a:extLst>
              <a:ext uri="{FF2B5EF4-FFF2-40B4-BE49-F238E27FC236}">
                <a16:creationId xmlns:a16="http://schemas.microsoft.com/office/drawing/2014/main" id="{9D22E6E9-2EFA-4F9E-94DC-5F36805FCEE4}"/>
              </a:ext>
            </a:extLst>
          </p:cNvPr>
          <p:cNvCxnSpPr>
            <a:stCxn id="18" idx="0"/>
            <a:endCxn id="18" idx="2"/>
          </p:cNvCxnSpPr>
          <p:nvPr/>
        </p:nvCxnSpPr>
        <p:spPr>
          <a:xfrm>
            <a:off x="3791101" y="3870030"/>
            <a:ext cx="0" cy="1358626"/>
          </a:xfrm>
          <a:prstGeom prst="line">
            <a:avLst/>
          </a:prstGeom>
          <a:ln w="19050"/>
        </p:spPr>
        <p:style>
          <a:lnRef idx="2">
            <a:schemeClr val="accent4"/>
          </a:lnRef>
          <a:fillRef idx="1">
            <a:schemeClr val="lt1"/>
          </a:fillRef>
          <a:effectRef idx="0">
            <a:schemeClr val="accent4"/>
          </a:effectRef>
          <a:fontRef idx="minor">
            <a:schemeClr val="dk1"/>
          </a:fontRef>
        </p:style>
      </p:cxnSp>
      <p:cxnSp>
        <p:nvCxnSpPr>
          <p:cNvPr id="21" name="直接连接符 20">
            <a:extLst>
              <a:ext uri="{FF2B5EF4-FFF2-40B4-BE49-F238E27FC236}">
                <a16:creationId xmlns:a16="http://schemas.microsoft.com/office/drawing/2014/main" id="{6BFDD58D-90EB-49B0-B904-56728FB7AF3D}"/>
              </a:ext>
            </a:extLst>
          </p:cNvPr>
          <p:cNvCxnSpPr>
            <a:stCxn id="19" idx="0"/>
            <a:endCxn id="19" idx="2"/>
          </p:cNvCxnSpPr>
          <p:nvPr/>
        </p:nvCxnSpPr>
        <p:spPr>
          <a:xfrm>
            <a:off x="7487815" y="3870100"/>
            <a:ext cx="0" cy="1358716"/>
          </a:xfrm>
          <a:prstGeom prst="line">
            <a:avLst/>
          </a:prstGeom>
          <a:ln w="19050"/>
        </p:spPr>
        <p:style>
          <a:lnRef idx="2">
            <a:schemeClr val="accent4"/>
          </a:lnRef>
          <a:fillRef idx="1">
            <a:schemeClr val="lt1"/>
          </a:fillRef>
          <a:effectRef idx="0">
            <a:schemeClr val="accent4"/>
          </a:effectRef>
          <a:fontRef idx="minor">
            <a:schemeClr val="dk1"/>
          </a:fontRef>
        </p:style>
      </p:cxnSp>
      <p:cxnSp>
        <p:nvCxnSpPr>
          <p:cNvPr id="22" name="直接箭头连接符 21">
            <a:extLst>
              <a:ext uri="{FF2B5EF4-FFF2-40B4-BE49-F238E27FC236}">
                <a16:creationId xmlns:a16="http://schemas.microsoft.com/office/drawing/2014/main" id="{5CEE855B-D830-41E9-B7E5-7AC32A667698}"/>
              </a:ext>
            </a:extLst>
          </p:cNvPr>
          <p:cNvCxnSpPr>
            <a:cxnSpLocks/>
          </p:cNvCxnSpPr>
          <p:nvPr/>
        </p:nvCxnSpPr>
        <p:spPr>
          <a:xfrm>
            <a:off x="1241276" y="5729621"/>
            <a:ext cx="9480711" cy="0"/>
          </a:xfrm>
          <a:prstGeom prst="straightConnector1">
            <a:avLst/>
          </a:prstGeom>
          <a:ln w="19050">
            <a:tailEnd type="triangle" w="lg" len="lg"/>
          </a:ln>
        </p:spPr>
        <p:style>
          <a:lnRef idx="2">
            <a:schemeClr val="dk1"/>
          </a:lnRef>
          <a:fillRef idx="0">
            <a:schemeClr val="dk1"/>
          </a:fillRef>
          <a:effectRef idx="1">
            <a:schemeClr val="dk1"/>
          </a:effectRef>
          <a:fontRef idx="minor">
            <a:schemeClr val="tx1"/>
          </a:fontRef>
        </p:style>
      </p:cxnSp>
      <p:sp>
        <p:nvSpPr>
          <p:cNvPr id="23" name="文本框 22">
            <a:extLst>
              <a:ext uri="{FF2B5EF4-FFF2-40B4-BE49-F238E27FC236}">
                <a16:creationId xmlns:a16="http://schemas.microsoft.com/office/drawing/2014/main" id="{DC9505D0-2BAD-40C3-BD48-51FDFF07B676}"/>
              </a:ext>
            </a:extLst>
          </p:cNvPr>
          <p:cNvSpPr txBox="1"/>
          <p:nvPr/>
        </p:nvSpPr>
        <p:spPr>
          <a:xfrm>
            <a:off x="5116093" y="5695440"/>
            <a:ext cx="814808" cy="369332"/>
          </a:xfrm>
          <a:prstGeom prst="rect">
            <a:avLst/>
          </a:prstGeom>
          <a:noFill/>
        </p:spPr>
        <p:txBody>
          <a:bodyPr wrap="square" rtlCol="0">
            <a:spAutoFit/>
          </a:bodyPr>
          <a:lstStyle/>
          <a:p>
            <a:pPr algn="ctr"/>
            <a:r>
              <a:rPr lang="en-US" altLang="zh-CN" b="1" dirty="0">
                <a:latin typeface="Times New Roman" panose="02020603050405020304" pitchFamily="18" charset="0"/>
                <a:ea typeface="微软雅黑" panose="020B0503020204020204" charset="-122"/>
                <a:cs typeface="Times New Roman" panose="02020603050405020304" pitchFamily="18" charset="0"/>
              </a:rPr>
              <a:t>Time</a:t>
            </a:r>
            <a:endParaRPr lang="zh-CN" altLang="en-US" b="1" dirty="0">
              <a:latin typeface="Times New Roman" panose="02020603050405020304" pitchFamily="18" charset="0"/>
              <a:ea typeface="微软雅黑" panose="020B0503020204020204" charset="-122"/>
              <a:cs typeface="Times New Roman" panose="02020603050405020304" pitchFamily="18" charset="0"/>
            </a:endParaRPr>
          </a:p>
        </p:txBody>
      </p:sp>
      <p:sp>
        <p:nvSpPr>
          <p:cNvPr id="24" name="文本框 23">
            <a:extLst>
              <a:ext uri="{FF2B5EF4-FFF2-40B4-BE49-F238E27FC236}">
                <a16:creationId xmlns:a16="http://schemas.microsoft.com/office/drawing/2014/main" id="{B4734483-07C6-4DF9-8EC3-6D75697913DB}"/>
              </a:ext>
            </a:extLst>
          </p:cNvPr>
          <p:cNvSpPr txBox="1"/>
          <p:nvPr/>
        </p:nvSpPr>
        <p:spPr>
          <a:xfrm>
            <a:off x="4655948" y="1896585"/>
            <a:ext cx="1941362" cy="707886"/>
          </a:xfrm>
          <a:prstGeom prst="rect">
            <a:avLst/>
          </a:prstGeom>
          <a:noFill/>
        </p:spPr>
        <p:txBody>
          <a:bodyPr wrap="square" rtlCol="0">
            <a:spAutoFit/>
          </a:bodyPr>
          <a:lstStyle/>
          <a:p>
            <a:pPr algn="ctr"/>
            <a:r>
              <a:rPr lang="en-US" altLang="zh-CN" sz="2000" b="1" dirty="0">
                <a:latin typeface="Times New Roman" panose="02020603050405020304" pitchFamily="18" charset="0"/>
                <a:ea typeface="微软雅黑" panose="020B0503020204020204" charset="-122"/>
                <a:cs typeface="Times New Roman" panose="02020603050405020304" pitchFamily="18" charset="0"/>
              </a:rPr>
              <a:t>Database or data warehouse</a:t>
            </a:r>
            <a:endParaRPr lang="zh-CN" altLang="en-US" sz="2000" b="1" dirty="0">
              <a:latin typeface="Times New Roman" panose="02020603050405020304" pitchFamily="18" charset="0"/>
              <a:ea typeface="微软雅黑" panose="020B0503020204020204" charset="-122"/>
              <a:cs typeface="Times New Roman" panose="02020603050405020304" pitchFamily="18" charset="0"/>
            </a:endParaRPr>
          </a:p>
        </p:txBody>
      </p:sp>
      <p:sp>
        <p:nvSpPr>
          <p:cNvPr id="25" name="文本框 24">
            <a:extLst>
              <a:ext uri="{FF2B5EF4-FFF2-40B4-BE49-F238E27FC236}">
                <a16:creationId xmlns:a16="http://schemas.microsoft.com/office/drawing/2014/main" id="{BB7FB41E-B442-4330-AA71-F2A4D78CBEB9}"/>
              </a:ext>
            </a:extLst>
          </p:cNvPr>
          <p:cNvSpPr txBox="1"/>
          <p:nvPr/>
        </p:nvSpPr>
        <p:spPr>
          <a:xfrm>
            <a:off x="2003163" y="4354430"/>
            <a:ext cx="1657032" cy="400110"/>
          </a:xfrm>
          <a:prstGeom prst="rect">
            <a:avLst/>
          </a:prstGeom>
          <a:noFill/>
        </p:spPr>
        <p:txBody>
          <a:bodyPr wrap="square" rtlCol="0">
            <a:spAutoFit/>
          </a:bodyPr>
          <a:lstStyle/>
          <a:p>
            <a:pPr algn="ctr"/>
            <a:r>
              <a:rPr lang="en-US" altLang="zh-CN" sz="2000" b="1" dirty="0">
                <a:latin typeface="Times New Roman" panose="02020603050405020304" pitchFamily="18" charset="0"/>
                <a:ea typeface="微软雅黑" panose="020B0503020204020204" charset="-122"/>
                <a:cs typeface="Times New Roman" panose="02020603050405020304" pitchFamily="18" charset="0"/>
              </a:rPr>
              <a:t>Extract data</a:t>
            </a:r>
            <a:endParaRPr lang="zh-CN" altLang="en-US" sz="2000" b="1" dirty="0">
              <a:latin typeface="Times New Roman" panose="02020603050405020304" pitchFamily="18" charset="0"/>
              <a:ea typeface="微软雅黑" panose="020B0503020204020204" charset="-122"/>
              <a:cs typeface="Times New Roman" panose="02020603050405020304" pitchFamily="18" charset="0"/>
            </a:endParaRPr>
          </a:p>
        </p:txBody>
      </p:sp>
      <p:sp>
        <p:nvSpPr>
          <p:cNvPr id="26" name="文本框 25">
            <a:extLst>
              <a:ext uri="{FF2B5EF4-FFF2-40B4-BE49-F238E27FC236}">
                <a16:creationId xmlns:a16="http://schemas.microsoft.com/office/drawing/2014/main" id="{B4E6756E-1744-4651-A7FA-5FA359450076}"/>
              </a:ext>
            </a:extLst>
          </p:cNvPr>
          <p:cNvSpPr txBox="1"/>
          <p:nvPr/>
        </p:nvSpPr>
        <p:spPr>
          <a:xfrm>
            <a:off x="3761805" y="4354430"/>
            <a:ext cx="1950145" cy="400110"/>
          </a:xfrm>
          <a:prstGeom prst="rect">
            <a:avLst/>
          </a:prstGeom>
          <a:noFill/>
        </p:spPr>
        <p:txBody>
          <a:bodyPr wrap="square" rtlCol="0">
            <a:spAutoFit/>
          </a:bodyPr>
          <a:lstStyle/>
          <a:p>
            <a:pPr algn="ctr"/>
            <a:r>
              <a:rPr lang="en-US" altLang="zh-CN" sz="2000" b="1" dirty="0">
                <a:latin typeface="Times New Roman" panose="02020603050405020304" pitchFamily="18" charset="0"/>
                <a:ea typeface="微软雅黑" panose="020B0503020204020204" charset="-122"/>
                <a:cs typeface="Times New Roman" panose="02020603050405020304" pitchFamily="18" charset="0"/>
              </a:rPr>
              <a:t>Integrate data</a:t>
            </a:r>
            <a:endParaRPr lang="zh-CN" altLang="en-US" sz="2000" b="1" dirty="0">
              <a:latin typeface="Times New Roman" panose="02020603050405020304" pitchFamily="18" charset="0"/>
              <a:ea typeface="微软雅黑" panose="020B0503020204020204" charset="-122"/>
              <a:cs typeface="Times New Roman" panose="02020603050405020304" pitchFamily="18" charset="0"/>
            </a:endParaRPr>
          </a:p>
        </p:txBody>
      </p:sp>
      <p:sp>
        <p:nvSpPr>
          <p:cNvPr id="27" name="文本框 26">
            <a:extLst>
              <a:ext uri="{FF2B5EF4-FFF2-40B4-BE49-F238E27FC236}">
                <a16:creationId xmlns:a16="http://schemas.microsoft.com/office/drawing/2014/main" id="{A1F474D6-6898-4B22-9BC5-FBF2ADF970C1}"/>
              </a:ext>
            </a:extLst>
          </p:cNvPr>
          <p:cNvSpPr txBox="1"/>
          <p:nvPr/>
        </p:nvSpPr>
        <p:spPr>
          <a:xfrm>
            <a:off x="5689160" y="4354430"/>
            <a:ext cx="1657032" cy="400110"/>
          </a:xfrm>
          <a:prstGeom prst="rect">
            <a:avLst/>
          </a:prstGeom>
          <a:noFill/>
        </p:spPr>
        <p:txBody>
          <a:bodyPr wrap="square" rtlCol="0">
            <a:spAutoFit/>
          </a:bodyPr>
          <a:lstStyle/>
          <a:p>
            <a:pPr algn="ctr"/>
            <a:r>
              <a:rPr lang="en-US" altLang="zh-CN" sz="2000" b="1" dirty="0">
                <a:latin typeface="Times New Roman" panose="02020603050405020304" pitchFamily="18" charset="0"/>
                <a:ea typeface="微软雅黑" panose="020B0503020204020204" charset="-122"/>
                <a:cs typeface="Times New Roman" panose="02020603050405020304" pitchFamily="18" charset="0"/>
              </a:rPr>
              <a:t>Prepare data</a:t>
            </a:r>
          </a:p>
        </p:txBody>
      </p:sp>
      <p:sp>
        <p:nvSpPr>
          <p:cNvPr id="28" name="文本框 27">
            <a:extLst>
              <a:ext uri="{FF2B5EF4-FFF2-40B4-BE49-F238E27FC236}">
                <a16:creationId xmlns:a16="http://schemas.microsoft.com/office/drawing/2014/main" id="{743AEAEB-F3E2-4855-BCC5-92A245A034D1}"/>
              </a:ext>
            </a:extLst>
          </p:cNvPr>
          <p:cNvSpPr txBox="1"/>
          <p:nvPr/>
        </p:nvSpPr>
        <p:spPr>
          <a:xfrm>
            <a:off x="7421633" y="4200542"/>
            <a:ext cx="2142986" cy="707886"/>
          </a:xfrm>
          <a:prstGeom prst="rect">
            <a:avLst/>
          </a:prstGeom>
          <a:noFill/>
        </p:spPr>
        <p:txBody>
          <a:bodyPr wrap="square" rtlCol="0">
            <a:spAutoFit/>
          </a:bodyPr>
          <a:lstStyle/>
          <a:p>
            <a:pPr algn="ctr"/>
            <a:r>
              <a:rPr lang="en-US" altLang="zh-CN" sz="2000" b="1" dirty="0">
                <a:latin typeface="Times New Roman" panose="02020603050405020304" pitchFamily="18" charset="0"/>
                <a:ea typeface="微软雅黑" panose="020B0503020204020204" charset="-122"/>
                <a:cs typeface="Times New Roman" panose="02020603050405020304" pitchFamily="18" charset="0"/>
              </a:rPr>
              <a:t>Build models </a:t>
            </a:r>
          </a:p>
          <a:p>
            <a:pPr algn="ctr"/>
            <a:r>
              <a:rPr lang="en-US" altLang="zh-CN" sz="2000" b="1" dirty="0">
                <a:latin typeface="Times New Roman" panose="02020603050405020304" pitchFamily="18" charset="0"/>
                <a:ea typeface="微软雅黑" panose="020B0503020204020204" charset="-122"/>
                <a:cs typeface="Times New Roman" panose="02020603050405020304" pitchFamily="18" charset="0"/>
              </a:rPr>
              <a:t>and score data</a:t>
            </a:r>
          </a:p>
        </p:txBody>
      </p:sp>
      <p:sp>
        <p:nvSpPr>
          <p:cNvPr id="29" name="弧形 28">
            <a:extLst>
              <a:ext uri="{FF2B5EF4-FFF2-40B4-BE49-F238E27FC236}">
                <a16:creationId xmlns:a16="http://schemas.microsoft.com/office/drawing/2014/main" id="{028D012F-0D6C-448B-B172-196A161CD851}"/>
              </a:ext>
            </a:extLst>
          </p:cNvPr>
          <p:cNvSpPr/>
          <p:nvPr/>
        </p:nvSpPr>
        <p:spPr>
          <a:xfrm>
            <a:off x="5103924" y="1719606"/>
            <a:ext cx="3176344" cy="3269126"/>
          </a:xfrm>
          <a:prstGeom prst="arc">
            <a:avLst>
              <a:gd name="adj1" fmla="val 16200000"/>
              <a:gd name="adj2" fmla="val 21381307"/>
            </a:avLst>
          </a:prstGeom>
          <a:ln w="19050">
            <a:headEnd type="stealth" w="med" len="med"/>
            <a:tailEnd type="none" w="med" len="med"/>
          </a:ln>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b="1">
              <a:latin typeface="Times New Roman" panose="02020603050405020304" pitchFamily="18" charset="0"/>
              <a:cs typeface="Times New Roman" panose="02020603050405020304" pitchFamily="18" charset="0"/>
            </a:endParaRPr>
          </a:p>
        </p:txBody>
      </p:sp>
      <p:sp>
        <p:nvSpPr>
          <p:cNvPr id="30" name="弧形 29">
            <a:extLst>
              <a:ext uri="{FF2B5EF4-FFF2-40B4-BE49-F238E27FC236}">
                <a16:creationId xmlns:a16="http://schemas.microsoft.com/office/drawing/2014/main" id="{A3650115-84CA-4784-852F-043704F70160}"/>
              </a:ext>
            </a:extLst>
          </p:cNvPr>
          <p:cNvSpPr/>
          <p:nvPr/>
        </p:nvSpPr>
        <p:spPr>
          <a:xfrm rot="16468892">
            <a:off x="2641946" y="1933680"/>
            <a:ext cx="3496294" cy="3128132"/>
          </a:xfrm>
          <a:prstGeom prst="arc">
            <a:avLst>
              <a:gd name="adj1" fmla="val 16508915"/>
              <a:gd name="adj2" fmla="val 0"/>
            </a:avLst>
          </a:prstGeom>
          <a:ln w="19050">
            <a:headEnd type="stealth" w="med" len="med"/>
            <a:tailEnd type="none" w="med" len="med"/>
          </a:ln>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b="1">
              <a:latin typeface="Times New Roman" panose="02020603050405020304" pitchFamily="18" charset="0"/>
              <a:cs typeface="Times New Roman" panose="02020603050405020304" pitchFamily="18" charset="0"/>
            </a:endParaRPr>
          </a:p>
        </p:txBody>
      </p:sp>
      <p:sp>
        <p:nvSpPr>
          <p:cNvPr id="31" name="文本框 30">
            <a:extLst>
              <a:ext uri="{FF2B5EF4-FFF2-40B4-BE49-F238E27FC236}">
                <a16:creationId xmlns:a16="http://schemas.microsoft.com/office/drawing/2014/main" id="{4016431F-1121-4C51-ADDD-04ACE2F6B7D8}"/>
              </a:ext>
            </a:extLst>
          </p:cNvPr>
          <p:cNvSpPr txBox="1"/>
          <p:nvPr/>
        </p:nvSpPr>
        <p:spPr>
          <a:xfrm>
            <a:off x="7706362" y="1877748"/>
            <a:ext cx="1657032" cy="707886"/>
          </a:xfrm>
          <a:prstGeom prst="rect">
            <a:avLst/>
          </a:prstGeom>
          <a:noFill/>
        </p:spPr>
        <p:txBody>
          <a:bodyPr wrap="square" rtlCol="0">
            <a:spAutoFit/>
          </a:bodyPr>
          <a:lstStyle/>
          <a:p>
            <a:pPr algn="ctr"/>
            <a:r>
              <a:rPr lang="en-US" altLang="zh-CN" sz="2000" b="1" dirty="0">
                <a:latin typeface="Times New Roman" panose="02020603050405020304" pitchFamily="18" charset="0"/>
                <a:ea typeface="微软雅黑" panose="020B0503020204020204" charset="-122"/>
                <a:cs typeface="Times New Roman" panose="02020603050405020304" pitchFamily="18" charset="0"/>
              </a:rPr>
              <a:t>Loading</a:t>
            </a:r>
          </a:p>
          <a:p>
            <a:pPr algn="ctr"/>
            <a:r>
              <a:rPr lang="en-US" altLang="zh-CN" sz="2000" b="1" dirty="0">
                <a:latin typeface="Times New Roman" panose="02020603050405020304" pitchFamily="18" charset="0"/>
                <a:ea typeface="微软雅黑" panose="020B0503020204020204" charset="-122"/>
                <a:cs typeface="Times New Roman" panose="02020603050405020304" pitchFamily="18" charset="0"/>
              </a:rPr>
              <a:t>results</a:t>
            </a:r>
          </a:p>
        </p:txBody>
      </p:sp>
      <p:sp>
        <p:nvSpPr>
          <p:cNvPr id="32" name="文本框 31">
            <a:extLst>
              <a:ext uri="{FF2B5EF4-FFF2-40B4-BE49-F238E27FC236}">
                <a16:creationId xmlns:a16="http://schemas.microsoft.com/office/drawing/2014/main" id="{F454D6FB-3B3C-4FC6-B863-6C19389FF2B7}"/>
              </a:ext>
            </a:extLst>
          </p:cNvPr>
          <p:cNvSpPr txBox="1"/>
          <p:nvPr/>
        </p:nvSpPr>
        <p:spPr>
          <a:xfrm>
            <a:off x="1650395" y="1877748"/>
            <a:ext cx="1657032" cy="707886"/>
          </a:xfrm>
          <a:prstGeom prst="rect">
            <a:avLst/>
          </a:prstGeom>
          <a:noFill/>
        </p:spPr>
        <p:txBody>
          <a:bodyPr wrap="square" rtlCol="0">
            <a:spAutoFit/>
          </a:bodyPr>
          <a:lstStyle/>
          <a:p>
            <a:pPr algn="ctr"/>
            <a:r>
              <a:rPr lang="en-US" altLang="zh-CN" sz="2000" b="1" dirty="0">
                <a:latin typeface="Times New Roman" panose="02020603050405020304" pitchFamily="18" charset="0"/>
                <a:ea typeface="微软雅黑" panose="020B0503020204020204" charset="-122"/>
                <a:cs typeface="Times New Roman" panose="02020603050405020304" pitchFamily="18" charset="0"/>
              </a:rPr>
              <a:t>Data</a:t>
            </a:r>
          </a:p>
          <a:p>
            <a:pPr algn="ctr"/>
            <a:r>
              <a:rPr lang="en-US" altLang="zh-CN" sz="2000" b="1" dirty="0">
                <a:latin typeface="Times New Roman" panose="02020603050405020304" pitchFamily="18" charset="0"/>
                <a:ea typeface="微软雅黑" panose="020B0503020204020204" charset="-122"/>
                <a:cs typeface="Times New Roman" panose="02020603050405020304" pitchFamily="18" charset="0"/>
              </a:rPr>
              <a:t>extraction</a:t>
            </a:r>
          </a:p>
        </p:txBody>
      </p:sp>
      <p:sp>
        <p:nvSpPr>
          <p:cNvPr id="33" name="文本框 32">
            <a:extLst>
              <a:ext uri="{FF2B5EF4-FFF2-40B4-BE49-F238E27FC236}">
                <a16:creationId xmlns:a16="http://schemas.microsoft.com/office/drawing/2014/main" id="{D764E2D8-E4F2-488A-94BE-2638DCC77166}"/>
              </a:ext>
            </a:extLst>
          </p:cNvPr>
          <p:cNvSpPr txBox="1"/>
          <p:nvPr/>
        </p:nvSpPr>
        <p:spPr>
          <a:xfrm>
            <a:off x="3425981" y="3358690"/>
            <a:ext cx="4322114" cy="400110"/>
          </a:xfrm>
          <a:prstGeom prst="rect">
            <a:avLst/>
          </a:prstGeom>
          <a:noFill/>
        </p:spPr>
        <p:txBody>
          <a:bodyPr wrap="square" rtlCol="0">
            <a:spAutoFit/>
          </a:bodyPr>
          <a:lstStyle/>
          <a:p>
            <a:pPr algn="ctr"/>
            <a:r>
              <a:rPr lang="en-US" altLang="zh-CN" sz="2000" b="1" dirty="0">
                <a:latin typeface="Times New Roman" panose="02020603050405020304" pitchFamily="18" charset="0"/>
                <a:ea typeface="微软雅黑" panose="020B0503020204020204" charset="-122"/>
                <a:cs typeface="Times New Roman" panose="02020603050405020304" pitchFamily="18" charset="0"/>
              </a:rPr>
              <a:t>Analytics server</a:t>
            </a:r>
          </a:p>
        </p:txBody>
      </p:sp>
    </p:spTree>
    <p:extLst>
      <p:ext uri="{BB962C8B-B14F-4D97-AF65-F5344CB8AC3E}">
        <p14:creationId xmlns:p14="http://schemas.microsoft.com/office/powerpoint/2010/main" val="17019132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圆角矩形 8"/>
          <p:cNvSpPr/>
          <p:nvPr/>
        </p:nvSpPr>
        <p:spPr>
          <a:xfrm>
            <a:off x="3050750" y="2277427"/>
            <a:ext cx="3898689" cy="373699"/>
          </a:xfrm>
          <a:prstGeom prst="roundRect">
            <a:avLst/>
          </a:prstGeom>
          <a:ln w="19050">
            <a:solidFill>
              <a:schemeClr val="tx1"/>
            </a:solidFill>
          </a:ln>
        </p:spPr>
        <p:txBody>
          <a:bodyPr wrap="square">
            <a:spAutoFit/>
          </a:bodyPr>
          <a:lstStyle/>
          <a:p>
            <a:r>
              <a:rPr lang="zh-CN" altLang="en-US" sz="1600" dirty="0">
                <a:latin typeface="微软雅黑" panose="020B0503020204020204" charset="-122"/>
                <a:ea typeface="微软雅黑" panose="020B0503020204020204" charset="-122"/>
              </a:rPr>
              <a:t>现代数据库比传统关系数据库</a:t>
            </a:r>
            <a:r>
              <a:rPr lang="zh-CN" altLang="en-US" sz="1600" dirty="0">
                <a:solidFill>
                  <a:srgbClr val="FF0000"/>
                </a:solidFill>
                <a:latin typeface="微软雅黑" panose="020B0503020204020204" charset="-122"/>
                <a:ea typeface="微软雅黑" panose="020B0503020204020204" charset="-122"/>
              </a:rPr>
              <a:t>先进得多</a:t>
            </a:r>
          </a:p>
        </p:txBody>
      </p:sp>
      <p:sp>
        <p:nvSpPr>
          <p:cNvPr id="11" name="圆角矩形 10"/>
          <p:cNvSpPr/>
          <p:nvPr/>
        </p:nvSpPr>
        <p:spPr>
          <a:xfrm>
            <a:off x="3025352" y="3833605"/>
            <a:ext cx="3924088" cy="373699"/>
          </a:xfrm>
          <a:prstGeom prst="roundRect">
            <a:avLst/>
          </a:prstGeom>
          <a:ln w="19050">
            <a:solidFill>
              <a:schemeClr val="tx1"/>
            </a:solidFill>
          </a:ln>
        </p:spPr>
        <p:txBody>
          <a:bodyPr wrap="square">
            <a:spAutoFit/>
          </a:bodyPr>
          <a:lstStyle/>
          <a:p>
            <a:r>
              <a:rPr lang="zh-CN" altLang="en-US" sz="1600" dirty="0">
                <a:solidFill>
                  <a:prstClr val="black"/>
                </a:solidFill>
                <a:latin typeface="微软雅黑" panose="020B0503020204020204" charset="-122"/>
                <a:ea typeface="微软雅黑" panose="020B0503020204020204" charset="-122"/>
                <a:sym typeface="+mn-ea"/>
              </a:rPr>
              <a:t>大多数现代数据库还具有大量的</a:t>
            </a:r>
            <a:r>
              <a:rPr lang="zh-CN" altLang="en-US" sz="1600" dirty="0">
                <a:solidFill>
                  <a:srgbClr val="FF0000"/>
                </a:solidFill>
                <a:latin typeface="微软雅黑" panose="020B0503020204020204" charset="-122"/>
                <a:ea typeface="微软雅黑" panose="020B0503020204020204" charset="-122"/>
                <a:sym typeface="+mn-ea"/>
              </a:rPr>
              <a:t>统计功能</a:t>
            </a:r>
          </a:p>
        </p:txBody>
      </p:sp>
      <p:sp>
        <p:nvSpPr>
          <p:cNvPr id="4" name="文本框 3"/>
          <p:cNvSpPr txBox="1"/>
          <p:nvPr/>
        </p:nvSpPr>
        <p:spPr>
          <a:xfrm>
            <a:off x="8845238" y="2019386"/>
            <a:ext cx="1869192" cy="829945"/>
          </a:xfrm>
          <a:prstGeom prst="rect">
            <a:avLst/>
          </a:prstGeom>
          <a:noFill/>
        </p:spPr>
        <p:txBody>
          <a:bodyPr wrap="square" rtlCol="0" anchor="t">
            <a:spAutoFit/>
          </a:bodyPr>
          <a:lstStyle/>
          <a:p>
            <a:pPr algn="just"/>
            <a:r>
              <a:rPr lang="zh-CN" altLang="en-US" sz="1600" dirty="0">
                <a:solidFill>
                  <a:prstClr val="black"/>
                </a:solidFill>
                <a:latin typeface="微软雅黑" panose="020B0503020204020204" charset="-122"/>
                <a:ea typeface="微软雅黑" panose="020B0503020204020204" charset="-122"/>
                <a:sym typeface="+mn-ea"/>
              </a:rPr>
              <a:t>它们可以以各种</a:t>
            </a:r>
            <a:r>
              <a:rPr lang="zh-CN" altLang="en-US" sz="1600" dirty="0">
                <a:solidFill>
                  <a:srgbClr val="FF0000"/>
                </a:solidFill>
                <a:latin typeface="微软雅黑" panose="020B0503020204020204" charset="-122"/>
                <a:ea typeface="微软雅黑" panose="020B0503020204020204" charset="-122"/>
                <a:sym typeface="+mn-ea"/>
              </a:rPr>
              <a:t>不同的格式</a:t>
            </a:r>
            <a:r>
              <a:rPr lang="zh-CN" altLang="en-US" sz="1600" dirty="0">
                <a:solidFill>
                  <a:prstClr val="black"/>
                </a:solidFill>
                <a:latin typeface="微软雅黑" panose="020B0503020204020204" charset="-122"/>
                <a:ea typeface="微软雅黑" panose="020B0503020204020204" charset="-122"/>
                <a:sym typeface="+mn-ea"/>
              </a:rPr>
              <a:t>存储和查询数据。</a:t>
            </a:r>
          </a:p>
        </p:txBody>
      </p:sp>
      <p:sp>
        <p:nvSpPr>
          <p:cNvPr id="5" name="文本框 4"/>
          <p:cNvSpPr txBox="1"/>
          <p:nvPr/>
        </p:nvSpPr>
        <p:spPr>
          <a:xfrm>
            <a:off x="8840793" y="3435809"/>
            <a:ext cx="1946275" cy="1076325"/>
          </a:xfrm>
          <a:prstGeom prst="rect">
            <a:avLst/>
          </a:prstGeom>
          <a:noFill/>
        </p:spPr>
        <p:txBody>
          <a:bodyPr wrap="square" rtlCol="0" anchor="t">
            <a:spAutoFit/>
          </a:bodyPr>
          <a:lstStyle/>
          <a:p>
            <a:pPr algn="just"/>
            <a:r>
              <a:rPr lang="zh-CN" altLang="en-US" sz="1600" dirty="0">
                <a:latin typeface="微软雅黑" panose="020B0503020204020204" charset="-122"/>
                <a:ea typeface="微软雅黑" panose="020B0503020204020204" charset="-122"/>
                <a:cs typeface="Times New Roman" panose="02020603050405020304" pitchFamily="18" charset="0"/>
              </a:rPr>
              <a:t>例如，</a:t>
            </a:r>
            <a:r>
              <a:rPr lang="en-US" altLang="zh-CN" sz="1600" dirty="0">
                <a:latin typeface="微软雅黑" panose="020B0503020204020204" charset="-122"/>
                <a:ea typeface="微软雅黑" panose="020B0503020204020204" charset="-122"/>
                <a:cs typeface="Times New Roman" panose="02020603050405020304" pitchFamily="18" charset="0"/>
              </a:rPr>
              <a:t>Oracle</a:t>
            </a:r>
            <a:r>
              <a:rPr lang="zh-CN" altLang="en-US" sz="1600" dirty="0">
                <a:latin typeface="微软雅黑" panose="020B0503020204020204" charset="-122"/>
                <a:ea typeface="微软雅黑" panose="020B0503020204020204" charset="-122"/>
                <a:cs typeface="Times New Roman" panose="02020603050405020304" pitchFamily="18" charset="0"/>
              </a:rPr>
              <a:t>数据库提供了</a:t>
            </a:r>
            <a:r>
              <a:rPr lang="en-US" altLang="zh-CN" sz="1600" dirty="0">
                <a:solidFill>
                  <a:srgbClr val="FF0000"/>
                </a:solidFill>
                <a:latin typeface="微软雅黑" panose="020B0503020204020204" charset="-122"/>
                <a:ea typeface="微软雅黑" panose="020B0503020204020204" charset="-122"/>
                <a:cs typeface="Times New Roman" panose="02020603050405020304" pitchFamily="18" charset="0"/>
              </a:rPr>
              <a:t>300</a:t>
            </a:r>
            <a:r>
              <a:rPr lang="zh-CN" altLang="en-US" sz="1600" dirty="0">
                <a:solidFill>
                  <a:srgbClr val="FF0000"/>
                </a:solidFill>
                <a:latin typeface="微软雅黑" panose="020B0503020204020204" charset="-122"/>
                <a:ea typeface="微软雅黑" panose="020B0503020204020204" charset="-122"/>
                <a:cs typeface="Times New Roman" panose="02020603050405020304" pitchFamily="18" charset="0"/>
              </a:rPr>
              <a:t>多个</a:t>
            </a:r>
            <a:r>
              <a:rPr lang="zh-CN" altLang="en-US" sz="1600" dirty="0">
                <a:latin typeface="微软雅黑" panose="020B0503020204020204" charset="-122"/>
                <a:ea typeface="微软雅黑" panose="020B0503020204020204" charset="-122"/>
                <a:cs typeface="Times New Roman" panose="02020603050405020304" pitchFamily="18" charset="0"/>
              </a:rPr>
              <a:t>不同的统计函数和内置的</a:t>
            </a:r>
            <a:r>
              <a:rPr lang="en-US" altLang="zh-CN" sz="1600" dirty="0">
                <a:latin typeface="微软雅黑" panose="020B0503020204020204" charset="-122"/>
                <a:ea typeface="微软雅黑" panose="020B0503020204020204" charset="-122"/>
                <a:cs typeface="Times New Roman" panose="02020603050405020304" pitchFamily="18" charset="0"/>
              </a:rPr>
              <a:t>SQL</a:t>
            </a:r>
            <a:r>
              <a:rPr lang="zh-CN" altLang="en-US" sz="1600" dirty="0">
                <a:latin typeface="微软雅黑" panose="020B0503020204020204" charset="-122"/>
                <a:ea typeface="微软雅黑" panose="020B0503020204020204" charset="-122"/>
                <a:cs typeface="Times New Roman" panose="02020603050405020304" pitchFamily="18" charset="0"/>
              </a:rPr>
              <a:t>语言</a:t>
            </a:r>
            <a:endParaRPr lang="zh-CN" altLang="en-US" sz="1600" dirty="0">
              <a:solidFill>
                <a:prstClr val="black"/>
              </a:solidFill>
              <a:latin typeface="微软雅黑" panose="020B0503020204020204" charset="-122"/>
              <a:ea typeface="微软雅黑" panose="020B0503020204020204" charset="-122"/>
              <a:cs typeface="Times New Roman" panose="02020603050405020304" pitchFamily="18" charset="0"/>
            </a:endParaRPr>
          </a:p>
        </p:txBody>
      </p:sp>
      <p:sp>
        <p:nvSpPr>
          <p:cNvPr id="13" name="圆角矩形 12"/>
          <p:cNvSpPr/>
          <p:nvPr/>
        </p:nvSpPr>
        <p:spPr>
          <a:xfrm>
            <a:off x="3088216" y="5105306"/>
            <a:ext cx="3861223" cy="646767"/>
          </a:xfrm>
          <a:prstGeom prst="roundRect">
            <a:avLst/>
          </a:prstGeom>
          <a:ln w="19050">
            <a:solidFill>
              <a:schemeClr val="tx1"/>
            </a:solidFill>
          </a:ln>
        </p:spPr>
        <p:txBody>
          <a:bodyPr wrap="square">
            <a:spAutoFit/>
          </a:bodyPr>
          <a:lstStyle/>
          <a:p>
            <a:pPr algn="just"/>
            <a:r>
              <a:rPr lang="zh-CN" altLang="en-US" sz="1600" dirty="0">
                <a:solidFill>
                  <a:prstClr val="black"/>
                </a:solidFill>
                <a:latin typeface="微软雅黑" panose="020B0503020204020204" charset="-122"/>
                <a:ea typeface="微软雅黑" panose="020B0503020204020204" charset="-122"/>
                <a:sym typeface="+mn-ea"/>
              </a:rPr>
              <a:t>将许多</a:t>
            </a:r>
            <a:r>
              <a:rPr lang="en-US" altLang="zh-CN" sz="1600" dirty="0">
                <a:solidFill>
                  <a:srgbClr val="FF0000"/>
                </a:solidFill>
                <a:latin typeface="微软雅黑" panose="020B0503020204020204" charset="-122"/>
                <a:ea typeface="微软雅黑" panose="020B0503020204020204" charset="-122"/>
                <a:sym typeface="+mn-ea"/>
              </a:rPr>
              <a:t>ML</a:t>
            </a:r>
            <a:r>
              <a:rPr lang="zh-CN" altLang="en-US" sz="1600" dirty="0">
                <a:solidFill>
                  <a:srgbClr val="FF0000"/>
                </a:solidFill>
                <a:latin typeface="微软雅黑" panose="020B0503020204020204" charset="-122"/>
                <a:ea typeface="微软雅黑" panose="020B0503020204020204" charset="-122"/>
                <a:sym typeface="+mn-ea"/>
              </a:rPr>
              <a:t>算法集成到数据库中</a:t>
            </a:r>
            <a:r>
              <a:rPr lang="zh-CN" altLang="en-US" sz="1600" dirty="0">
                <a:solidFill>
                  <a:prstClr val="black"/>
                </a:solidFill>
                <a:latin typeface="微软雅黑" panose="020B0503020204020204" charset="-122"/>
                <a:ea typeface="微软雅黑" panose="020B0503020204020204" charset="-122"/>
                <a:sym typeface="+mn-ea"/>
              </a:rPr>
              <a:t>，并且可以使用</a:t>
            </a:r>
            <a:r>
              <a:rPr lang="en-US" altLang="zh-CN" sz="1600" dirty="0">
                <a:solidFill>
                  <a:prstClr val="black"/>
                </a:solidFill>
                <a:latin typeface="微软雅黑" panose="020B0503020204020204" charset="-122"/>
                <a:ea typeface="微软雅黑" panose="020B0503020204020204" charset="-122"/>
                <a:sym typeface="+mn-ea"/>
              </a:rPr>
              <a:t>SQL</a:t>
            </a:r>
            <a:r>
              <a:rPr lang="zh-CN" altLang="en-US" sz="1600" dirty="0">
                <a:solidFill>
                  <a:prstClr val="black"/>
                </a:solidFill>
                <a:latin typeface="微软雅黑" panose="020B0503020204020204" charset="-122"/>
                <a:ea typeface="微软雅黑" panose="020B0503020204020204" charset="-122"/>
                <a:sym typeface="+mn-ea"/>
              </a:rPr>
              <a:t>运行这些算法</a:t>
            </a:r>
          </a:p>
        </p:txBody>
      </p:sp>
      <p:sp>
        <p:nvSpPr>
          <p:cNvPr id="14" name="文本框 13"/>
          <p:cNvSpPr txBox="1"/>
          <p:nvPr/>
        </p:nvSpPr>
        <p:spPr>
          <a:xfrm>
            <a:off x="8924860" y="4918004"/>
            <a:ext cx="1946275" cy="1322070"/>
          </a:xfrm>
          <a:prstGeom prst="rect">
            <a:avLst/>
          </a:prstGeom>
          <a:noFill/>
        </p:spPr>
        <p:txBody>
          <a:bodyPr wrap="square" rtlCol="0" anchor="t">
            <a:spAutoFit/>
          </a:bodyPr>
          <a:lstStyle/>
          <a:p>
            <a:pPr algn="just"/>
            <a:r>
              <a:rPr lang="zh-CN" altLang="en-US" sz="1600" dirty="0">
                <a:solidFill>
                  <a:prstClr val="black"/>
                </a:solidFill>
                <a:latin typeface="微软雅黑" panose="020B0503020204020204" charset="-122"/>
                <a:ea typeface="微软雅黑" panose="020B0503020204020204" charset="-122"/>
              </a:rPr>
              <a:t>数据库内</a:t>
            </a:r>
            <a:r>
              <a:rPr lang="en-US" altLang="zh-CN" sz="1600" dirty="0">
                <a:solidFill>
                  <a:prstClr val="black"/>
                </a:solidFill>
                <a:latin typeface="微软雅黑" panose="020B0503020204020204" charset="-122"/>
                <a:ea typeface="微软雅黑" panose="020B0503020204020204" charset="-122"/>
              </a:rPr>
              <a:t>ML</a:t>
            </a:r>
            <a:r>
              <a:rPr lang="zh-CN" altLang="en-US" sz="1600" dirty="0">
                <a:solidFill>
                  <a:prstClr val="black"/>
                </a:solidFill>
                <a:latin typeface="微软雅黑" panose="020B0503020204020204" charset="-122"/>
                <a:ea typeface="微软雅黑" panose="020B0503020204020204" charset="-122"/>
              </a:rPr>
              <a:t>可以</a:t>
            </a:r>
            <a:r>
              <a:rPr lang="zh-CN" altLang="en-US" sz="1600" dirty="0">
                <a:solidFill>
                  <a:srgbClr val="FF0000"/>
                </a:solidFill>
                <a:latin typeface="微软雅黑" panose="020B0503020204020204" charset="-122"/>
                <a:ea typeface="微软雅黑" panose="020B0503020204020204" charset="-122"/>
              </a:rPr>
              <a:t>更快地开发模型</a:t>
            </a:r>
            <a:r>
              <a:rPr lang="zh-CN" altLang="en-US" sz="1600" dirty="0">
                <a:solidFill>
                  <a:prstClr val="black"/>
                </a:solidFill>
                <a:latin typeface="微软雅黑" panose="020B0503020204020204" charset="-122"/>
                <a:ea typeface="微软雅黑" panose="020B0503020204020204" charset="-122"/>
              </a:rPr>
              <a:t>，</a:t>
            </a:r>
            <a:r>
              <a:rPr lang="zh-CN" altLang="en-US" sz="1600" dirty="0">
                <a:solidFill>
                  <a:srgbClr val="FF0000"/>
                </a:solidFill>
                <a:latin typeface="微软雅黑" panose="020B0503020204020204" charset="-122"/>
                <a:ea typeface="微软雅黑" panose="020B0503020204020204" charset="-122"/>
              </a:rPr>
              <a:t>更快地</a:t>
            </a:r>
            <a:r>
              <a:rPr lang="zh-CN" altLang="en-US" sz="1600" dirty="0">
                <a:solidFill>
                  <a:prstClr val="black"/>
                </a:solidFill>
                <a:latin typeface="微软雅黑" panose="020B0503020204020204" charset="-122"/>
                <a:ea typeface="微软雅黑" panose="020B0503020204020204" charset="-122"/>
              </a:rPr>
              <a:t>将模型和结果</a:t>
            </a:r>
            <a:r>
              <a:rPr lang="zh-CN" altLang="en-US" sz="1600" dirty="0">
                <a:solidFill>
                  <a:srgbClr val="FF0000"/>
                </a:solidFill>
                <a:latin typeface="微软雅黑" panose="020B0503020204020204" charset="-122"/>
                <a:ea typeface="微软雅黑" panose="020B0503020204020204" charset="-122"/>
              </a:rPr>
              <a:t>部署</a:t>
            </a:r>
            <a:r>
              <a:rPr lang="zh-CN" altLang="en-US" sz="1600" dirty="0">
                <a:solidFill>
                  <a:prstClr val="black"/>
                </a:solidFill>
                <a:latin typeface="微软雅黑" panose="020B0503020204020204" charset="-122"/>
                <a:ea typeface="微软雅黑" panose="020B0503020204020204" charset="-122"/>
              </a:rPr>
              <a:t>到应用程序和分析仪表板</a:t>
            </a:r>
          </a:p>
        </p:txBody>
      </p:sp>
      <p:sp>
        <p:nvSpPr>
          <p:cNvPr id="7" name="左大括号 6"/>
          <p:cNvSpPr/>
          <p:nvPr/>
        </p:nvSpPr>
        <p:spPr>
          <a:xfrm>
            <a:off x="2539549" y="2461369"/>
            <a:ext cx="506785" cy="2993813"/>
          </a:xfrm>
          <a:prstGeom prst="leftBrace">
            <a:avLst/>
          </a:prstGeom>
          <a:ln w="1905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dirty="0">
              <a:solidFill>
                <a:srgbClr val="FF0000"/>
              </a:solidFill>
            </a:endParaRPr>
          </a:p>
        </p:txBody>
      </p:sp>
      <p:sp>
        <p:nvSpPr>
          <p:cNvPr id="8" name="文本框 7"/>
          <p:cNvSpPr txBox="1"/>
          <p:nvPr/>
        </p:nvSpPr>
        <p:spPr>
          <a:xfrm>
            <a:off x="1123729" y="2989650"/>
            <a:ext cx="1411402" cy="2030095"/>
          </a:xfrm>
          <a:prstGeom prst="rect">
            <a:avLst/>
          </a:prstGeom>
          <a:noFill/>
        </p:spPr>
        <p:txBody>
          <a:bodyPr wrap="square" rtlCol="0">
            <a:spAutoFit/>
          </a:bodyPr>
          <a:lstStyle/>
          <a:p>
            <a:r>
              <a:rPr lang="zh-CN" altLang="en-US" dirty="0">
                <a:latin typeface="微软雅黑" panose="020B0503020204020204" charset="-122"/>
                <a:ea typeface="微软雅黑" panose="020B0503020204020204" charset="-122"/>
              </a:rPr>
              <a:t>数据库供应商不断地投资于开发其数据库的</a:t>
            </a:r>
            <a:r>
              <a:rPr lang="zh-CN" altLang="en-US" dirty="0">
                <a:solidFill>
                  <a:srgbClr val="FF0000"/>
                </a:solidFill>
                <a:latin typeface="微软雅黑" panose="020B0503020204020204" charset="-122"/>
                <a:ea typeface="微软雅黑" panose="020B0503020204020204" charset="-122"/>
              </a:rPr>
              <a:t>可伸缩性、性能、安全性和多功能</a:t>
            </a:r>
            <a:endParaRPr lang="zh-CN" altLang="en-US" dirty="0">
              <a:latin typeface="微软雅黑" panose="020B0503020204020204" charset="-122"/>
              <a:ea typeface="微软雅黑" panose="020B0503020204020204" charset="-122"/>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81995" y="1967250"/>
            <a:ext cx="1550035" cy="97536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181995" y="3453716"/>
            <a:ext cx="1550035" cy="113347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181995" y="5019745"/>
            <a:ext cx="1685925" cy="1007745"/>
          </a:xfrm>
          <a:prstGeom prst="rect">
            <a:avLst/>
          </a:prstGeom>
          <a:noFill/>
          <a:extLst>
            <a:ext uri="{909E8E84-426E-40DD-AFC4-6F175D3DCCD1}">
              <a14:hiddenFill xmlns:a14="http://schemas.microsoft.com/office/drawing/2010/main">
                <a:solidFill>
                  <a:srgbClr val="FFFFFF"/>
                </a:solidFill>
              </a14:hiddenFill>
            </a:ext>
          </a:extLst>
        </p:spPr>
      </p:pic>
      <p:sp>
        <p:nvSpPr>
          <p:cNvPr id="15" name="标题 1">
            <a:extLst>
              <a:ext uri="{FF2B5EF4-FFF2-40B4-BE49-F238E27FC236}">
                <a16:creationId xmlns:a16="http://schemas.microsoft.com/office/drawing/2014/main" id="{8B783B5D-FF82-46C0-ACA3-C81AFEA22EC9}"/>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Database</a:t>
            </a:r>
          </a:p>
        </p:txBody>
      </p:sp>
      <p:sp>
        <p:nvSpPr>
          <p:cNvPr id="16" name="文本框 15">
            <a:extLst>
              <a:ext uri="{FF2B5EF4-FFF2-40B4-BE49-F238E27FC236}">
                <a16:creationId xmlns:a16="http://schemas.microsoft.com/office/drawing/2014/main" id="{05061330-FBF7-4284-83FB-20BED9604362}"/>
              </a:ext>
            </a:extLst>
          </p:cNvPr>
          <p:cNvSpPr txBox="1"/>
          <p:nvPr/>
        </p:nvSpPr>
        <p:spPr>
          <a:xfrm>
            <a:off x="678562" y="1325563"/>
            <a:ext cx="9813267" cy="510717"/>
          </a:xfrm>
          <a:prstGeom prst="rect">
            <a:avLst/>
          </a:prstGeom>
          <a:noFill/>
        </p:spPr>
        <p:txBody>
          <a:bodyPr wrap="square" rtlCol="0">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The Traditional Database or the Modern Traditional Database</a:t>
            </a:r>
            <a:endPar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标题 1">
            <a:extLst>
              <a:ext uri="{FF2B5EF4-FFF2-40B4-BE49-F238E27FC236}">
                <a16:creationId xmlns:a16="http://schemas.microsoft.com/office/drawing/2014/main" id="{8B783B5D-FF82-46C0-ACA3-C81AFEA22EC9}"/>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In-Database ML Algorithms</a:t>
            </a:r>
          </a:p>
        </p:txBody>
      </p:sp>
      <p:sp>
        <p:nvSpPr>
          <p:cNvPr id="16" name="文本框 15">
            <a:extLst>
              <a:ext uri="{FF2B5EF4-FFF2-40B4-BE49-F238E27FC236}">
                <a16:creationId xmlns:a16="http://schemas.microsoft.com/office/drawing/2014/main" id="{05061330-FBF7-4284-83FB-20BED9604362}"/>
              </a:ext>
            </a:extLst>
          </p:cNvPr>
          <p:cNvSpPr txBox="1"/>
          <p:nvPr/>
        </p:nvSpPr>
        <p:spPr>
          <a:xfrm>
            <a:off x="678562" y="1325563"/>
            <a:ext cx="9813267" cy="510717"/>
          </a:xfrm>
          <a:prstGeom prst="rect">
            <a:avLst/>
          </a:prstGeom>
          <a:noFill/>
        </p:spPr>
        <p:txBody>
          <a:bodyPr wrap="square" rtlCol="0">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The main advantages of using the in-database ML algorithms</a:t>
            </a:r>
            <a:endPar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7" name="内容占位符 2">
            <a:extLst>
              <a:ext uri="{FF2B5EF4-FFF2-40B4-BE49-F238E27FC236}">
                <a16:creationId xmlns:a16="http://schemas.microsoft.com/office/drawing/2014/main" id="{7D845091-3E78-4EF7-AD62-AB5C762F708B}"/>
              </a:ext>
            </a:extLst>
          </p:cNvPr>
          <p:cNvSpPr>
            <a:spLocks noGrp="1"/>
          </p:cNvSpPr>
          <p:nvPr>
            <p:ph idx="1"/>
          </p:nvPr>
        </p:nvSpPr>
        <p:spPr>
          <a:xfrm>
            <a:off x="1095010" y="2077547"/>
            <a:ext cx="7886700" cy="620990"/>
          </a:xfrm>
        </p:spPr>
        <p:txBody>
          <a:bodyPr>
            <a:normAutofit/>
          </a:bodyPr>
          <a:lstStyle/>
          <a:p>
            <a:pPr>
              <a:buClr>
                <a:srgbClr val="C00000"/>
              </a:buClr>
              <a:buFont typeface="Wingdings" panose="05000000000000000000" pitchFamily="2" charset="2"/>
              <a:buChar char="Ø"/>
            </a:pPr>
            <a:r>
              <a:rPr lang="zh-CN" altLang="en-US" sz="2400" b="1" dirty="0">
                <a:solidFill>
                  <a:srgbClr val="FF0000"/>
                </a:solidFill>
                <a:latin typeface="Times New Roman" panose="02020603050405020304" pitchFamily="18" charset="0"/>
                <a:ea typeface="微软雅黑" panose="020B0503020204020204" charset="-122"/>
                <a:cs typeface="Times New Roman" panose="02020603050405020304" pitchFamily="18" charset="0"/>
              </a:rPr>
              <a:t> </a:t>
            </a:r>
            <a:r>
              <a:rPr lang="en-US" altLang="zh-CN" sz="2400" b="1" dirty="0">
                <a:solidFill>
                  <a:srgbClr val="FF0000"/>
                </a:solidFill>
                <a:latin typeface="Times New Roman" panose="02020603050405020304" pitchFamily="18" charset="0"/>
                <a:ea typeface="微软雅黑" panose="020B0503020204020204" charset="-122"/>
                <a:cs typeface="Times New Roman" panose="02020603050405020304" pitchFamily="18" charset="0"/>
              </a:rPr>
              <a:t>No data movement</a:t>
            </a:r>
            <a:endParaRPr lang="zh-CN" altLang="en-US" sz="2400" b="1" dirty="0">
              <a:latin typeface="Times New Roman" panose="02020603050405020304" pitchFamily="18" charset="0"/>
              <a:ea typeface="微软雅黑" panose="020B0503020204020204" charset="-122"/>
              <a:cs typeface="Times New Roman" panose="02020603050405020304" pitchFamily="18" charset="0"/>
            </a:endParaRPr>
          </a:p>
        </p:txBody>
      </p:sp>
      <p:sp>
        <p:nvSpPr>
          <p:cNvPr id="19" name="圆角矩形 6">
            <a:extLst>
              <a:ext uri="{FF2B5EF4-FFF2-40B4-BE49-F238E27FC236}">
                <a16:creationId xmlns:a16="http://schemas.microsoft.com/office/drawing/2014/main" id="{ECFDD81F-7A85-4B09-A0E0-9A391509DDD5}"/>
              </a:ext>
            </a:extLst>
          </p:cNvPr>
          <p:cNvSpPr/>
          <p:nvPr/>
        </p:nvSpPr>
        <p:spPr>
          <a:xfrm>
            <a:off x="1505731" y="2791114"/>
            <a:ext cx="4590269" cy="715089"/>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zh-CN" altLang="en-US" dirty="0">
                <a:latin typeface="Times New Roman" panose="02020603050405020304" pitchFamily="18" charset="0"/>
                <a:ea typeface="微软雅黑" panose="020B0503020204020204" charset="-122"/>
                <a:cs typeface="Times New Roman" panose="02020603050405020304" pitchFamily="18" charset="0"/>
              </a:rPr>
              <a:t>一些数据科学产品要求将数据从数据库导出并转换为专门的格式，以便输入</a:t>
            </a:r>
            <a:r>
              <a:rPr lang="en-US" altLang="zh-CN" dirty="0">
                <a:latin typeface="Times New Roman" panose="02020603050405020304" pitchFamily="18" charset="0"/>
                <a:ea typeface="微软雅黑" panose="020B0503020204020204" charset="-122"/>
                <a:cs typeface="Times New Roman" panose="02020603050405020304" pitchFamily="18" charset="0"/>
              </a:rPr>
              <a:t>ML</a:t>
            </a:r>
            <a:r>
              <a:rPr lang="zh-CN" altLang="en-US" dirty="0">
                <a:latin typeface="Times New Roman" panose="02020603050405020304" pitchFamily="18" charset="0"/>
                <a:ea typeface="微软雅黑" panose="020B0503020204020204" charset="-122"/>
                <a:cs typeface="Times New Roman" panose="02020603050405020304" pitchFamily="18" charset="0"/>
              </a:rPr>
              <a:t>算法。</a:t>
            </a:r>
          </a:p>
        </p:txBody>
      </p:sp>
      <p:sp>
        <p:nvSpPr>
          <p:cNvPr id="21" name="圆角矩形 6">
            <a:extLst>
              <a:ext uri="{FF2B5EF4-FFF2-40B4-BE49-F238E27FC236}">
                <a16:creationId xmlns:a16="http://schemas.microsoft.com/office/drawing/2014/main" id="{2C92FA87-5B9D-4634-8DFD-E4CEA0F6868F}"/>
              </a:ext>
            </a:extLst>
          </p:cNvPr>
          <p:cNvSpPr/>
          <p:nvPr/>
        </p:nvSpPr>
        <p:spPr>
          <a:xfrm>
            <a:off x="1505730" y="3836567"/>
            <a:ext cx="4590269" cy="1021556"/>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zh-CN" altLang="en-US" dirty="0">
                <a:latin typeface="Times New Roman" panose="02020603050405020304" pitchFamily="18" charset="0"/>
                <a:ea typeface="微软雅黑" panose="020B0503020204020204" charset="-122"/>
                <a:cs typeface="Times New Roman" panose="02020603050405020304" pitchFamily="18" charset="0"/>
              </a:rPr>
              <a:t>对于内置</a:t>
            </a:r>
            <a:r>
              <a:rPr lang="en-US" altLang="zh-CN" dirty="0">
                <a:latin typeface="Times New Roman" panose="02020603050405020304" pitchFamily="18" charset="0"/>
                <a:ea typeface="微软雅黑" panose="020B0503020204020204" charset="-122"/>
                <a:cs typeface="Times New Roman" panose="02020603050405020304" pitchFamily="18" charset="0"/>
              </a:rPr>
              <a:t>ML</a:t>
            </a:r>
            <a:r>
              <a:rPr lang="zh-CN" altLang="en-US" dirty="0">
                <a:latin typeface="Times New Roman" panose="02020603050405020304" pitchFamily="18" charset="0"/>
                <a:ea typeface="微软雅黑" panose="020B0503020204020204" charset="-122"/>
                <a:cs typeface="Times New Roman" panose="02020603050405020304" pitchFamily="18" charset="0"/>
              </a:rPr>
              <a:t>的数据库，</a:t>
            </a:r>
            <a:r>
              <a:rPr lang="zh-CN" altLang="en-US" dirty="0">
                <a:solidFill>
                  <a:srgbClr val="FF0000"/>
                </a:solidFill>
                <a:latin typeface="Times New Roman" panose="02020603050405020304" pitchFamily="18" charset="0"/>
                <a:ea typeface="微软雅黑" panose="020B0503020204020204" charset="-122"/>
                <a:cs typeface="Times New Roman" panose="02020603050405020304" pitchFamily="18" charset="0"/>
              </a:rPr>
              <a:t>不需要数据移动或转换</a:t>
            </a:r>
            <a:r>
              <a:rPr lang="zh-CN" altLang="en-US" dirty="0">
                <a:latin typeface="Times New Roman" panose="02020603050405020304" pitchFamily="18" charset="0"/>
                <a:ea typeface="微软雅黑" panose="020B0503020204020204" charset="-122"/>
                <a:cs typeface="Times New Roman" panose="02020603050405020304" pitchFamily="18" charset="0"/>
              </a:rPr>
              <a:t>。这使得整个过程</a:t>
            </a:r>
            <a:r>
              <a:rPr lang="zh-CN" altLang="en-US" dirty="0">
                <a:solidFill>
                  <a:srgbClr val="FF0000"/>
                </a:solidFill>
                <a:latin typeface="Times New Roman" panose="02020603050405020304" pitchFamily="18" charset="0"/>
                <a:ea typeface="微软雅黑" panose="020B0503020204020204" charset="-122"/>
                <a:cs typeface="Times New Roman" panose="02020603050405020304" pitchFamily="18" charset="0"/>
              </a:rPr>
              <a:t>更简单、更省时、更不容易出错</a:t>
            </a:r>
            <a:r>
              <a:rPr lang="zh-CN" altLang="en-US" dirty="0">
                <a:latin typeface="Times New Roman" panose="02020603050405020304" pitchFamily="18" charset="0"/>
                <a:ea typeface="微软雅黑" panose="020B0503020204020204" charset="-122"/>
                <a:cs typeface="Times New Roman" panose="02020603050405020304" pitchFamily="18" charset="0"/>
              </a:rPr>
              <a:t>。</a:t>
            </a:r>
          </a:p>
        </p:txBody>
      </p:sp>
      <p:grpSp>
        <p:nvGrpSpPr>
          <p:cNvPr id="3" name="组合 2">
            <a:extLst>
              <a:ext uri="{FF2B5EF4-FFF2-40B4-BE49-F238E27FC236}">
                <a16:creationId xmlns:a16="http://schemas.microsoft.com/office/drawing/2014/main" id="{AC149A2A-2AB2-4F28-9B09-FA72CB1FF8F5}"/>
              </a:ext>
            </a:extLst>
          </p:cNvPr>
          <p:cNvGrpSpPr/>
          <p:nvPr/>
        </p:nvGrpSpPr>
        <p:grpSpPr>
          <a:xfrm>
            <a:off x="6458563" y="2450677"/>
            <a:ext cx="4740028" cy="2771779"/>
            <a:chOff x="826347" y="243840"/>
            <a:chExt cx="10945706" cy="6421120"/>
          </a:xfrm>
        </p:grpSpPr>
        <p:pic>
          <p:nvPicPr>
            <p:cNvPr id="11268" name="Picture 4" descr="Overview of Greenplum Database Integrated Analytics | Pivotal Greenplum Docs">
              <a:extLst>
                <a:ext uri="{FF2B5EF4-FFF2-40B4-BE49-F238E27FC236}">
                  <a16:creationId xmlns:a16="http://schemas.microsoft.com/office/drawing/2014/main" id="{98D2A947-37FB-4203-B913-4B0236247E4E}"/>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6833" t="872" r="3445" b="64"/>
            <a:stretch/>
          </p:blipFill>
          <p:spPr bwMode="auto">
            <a:xfrm>
              <a:off x="833120" y="243840"/>
              <a:ext cx="10938933" cy="642112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a:extLst>
                <a:ext uri="{FF2B5EF4-FFF2-40B4-BE49-F238E27FC236}">
                  <a16:creationId xmlns:a16="http://schemas.microsoft.com/office/drawing/2014/main" id="{54BC56F4-000F-4753-9C34-978480540CDF}"/>
                </a:ext>
              </a:extLst>
            </p:cNvPr>
            <p:cNvSpPr/>
            <p:nvPr/>
          </p:nvSpPr>
          <p:spPr>
            <a:xfrm>
              <a:off x="826347" y="6102773"/>
              <a:ext cx="745066" cy="51071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368795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数据库服务器图标-数据库图标PNG图片素材免费下载_图片编号375080-PNG素材网">
            <a:extLst>
              <a:ext uri="{FF2B5EF4-FFF2-40B4-BE49-F238E27FC236}">
                <a16:creationId xmlns:a16="http://schemas.microsoft.com/office/drawing/2014/main" id="{7FFC7D52-E59B-442F-8111-798C0A1E916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00017" y="2274732"/>
            <a:ext cx="3075875" cy="3075875"/>
          </a:xfrm>
          <a:prstGeom prst="rect">
            <a:avLst/>
          </a:prstGeom>
          <a:noFill/>
          <a:extLst>
            <a:ext uri="{909E8E84-426E-40DD-AFC4-6F175D3DCCD1}">
              <a14:hiddenFill xmlns:a14="http://schemas.microsoft.com/office/drawing/2010/main">
                <a:solidFill>
                  <a:srgbClr val="FFFFFF"/>
                </a:solidFill>
              </a14:hiddenFill>
            </a:ext>
          </a:extLst>
        </p:spPr>
      </p:pic>
      <p:sp>
        <p:nvSpPr>
          <p:cNvPr id="15" name="标题 1">
            <a:extLst>
              <a:ext uri="{FF2B5EF4-FFF2-40B4-BE49-F238E27FC236}">
                <a16:creationId xmlns:a16="http://schemas.microsoft.com/office/drawing/2014/main" id="{8B783B5D-FF82-46C0-ACA3-C81AFEA22EC9}"/>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In-Database ML Algorithms</a:t>
            </a:r>
          </a:p>
        </p:txBody>
      </p:sp>
      <p:sp>
        <p:nvSpPr>
          <p:cNvPr id="16" name="文本框 15">
            <a:extLst>
              <a:ext uri="{FF2B5EF4-FFF2-40B4-BE49-F238E27FC236}">
                <a16:creationId xmlns:a16="http://schemas.microsoft.com/office/drawing/2014/main" id="{05061330-FBF7-4284-83FB-20BED9604362}"/>
              </a:ext>
            </a:extLst>
          </p:cNvPr>
          <p:cNvSpPr txBox="1"/>
          <p:nvPr/>
        </p:nvSpPr>
        <p:spPr>
          <a:xfrm>
            <a:off x="678562" y="1325563"/>
            <a:ext cx="9813267" cy="510717"/>
          </a:xfrm>
          <a:prstGeom prst="rect">
            <a:avLst/>
          </a:prstGeom>
          <a:noFill/>
        </p:spPr>
        <p:txBody>
          <a:bodyPr wrap="square" rtlCol="0">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The main advantages of using the in-database ML algorithms</a:t>
            </a:r>
            <a:endPar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7" name="内容占位符 2">
            <a:extLst>
              <a:ext uri="{FF2B5EF4-FFF2-40B4-BE49-F238E27FC236}">
                <a16:creationId xmlns:a16="http://schemas.microsoft.com/office/drawing/2014/main" id="{7D845091-3E78-4EF7-AD62-AB5C762F708B}"/>
              </a:ext>
            </a:extLst>
          </p:cNvPr>
          <p:cNvSpPr>
            <a:spLocks noGrp="1"/>
          </p:cNvSpPr>
          <p:nvPr>
            <p:ph idx="1"/>
          </p:nvPr>
        </p:nvSpPr>
        <p:spPr>
          <a:xfrm>
            <a:off x="1095010" y="2077547"/>
            <a:ext cx="7886700" cy="620990"/>
          </a:xfrm>
        </p:spPr>
        <p:txBody>
          <a:bodyPr>
            <a:normAutofit/>
          </a:bodyPr>
          <a:lstStyle/>
          <a:p>
            <a:pPr>
              <a:buClr>
                <a:srgbClr val="C00000"/>
              </a:buClr>
              <a:buFont typeface="Wingdings" panose="05000000000000000000" pitchFamily="2" charset="2"/>
              <a:buChar char="Ø"/>
            </a:pPr>
            <a:r>
              <a:rPr lang="en-US" altLang="zh-CN" sz="2400" b="1" dirty="0">
                <a:solidFill>
                  <a:srgbClr val="FF0000"/>
                </a:solidFill>
                <a:latin typeface="Times New Roman" panose="02020603050405020304" pitchFamily="18" charset="0"/>
                <a:ea typeface="微软雅黑" panose="020B0503020204020204" charset="-122"/>
                <a:cs typeface="Times New Roman" panose="02020603050405020304" pitchFamily="18" charset="0"/>
              </a:rPr>
              <a:t> Faster performance. </a:t>
            </a:r>
          </a:p>
        </p:txBody>
      </p:sp>
      <p:sp>
        <p:nvSpPr>
          <p:cNvPr id="19" name="圆角矩形 6">
            <a:extLst>
              <a:ext uri="{FF2B5EF4-FFF2-40B4-BE49-F238E27FC236}">
                <a16:creationId xmlns:a16="http://schemas.microsoft.com/office/drawing/2014/main" id="{ECFDD81F-7A85-4B09-A0E0-9A391509DDD5}"/>
              </a:ext>
            </a:extLst>
          </p:cNvPr>
          <p:cNvSpPr/>
          <p:nvPr/>
        </p:nvSpPr>
        <p:spPr>
          <a:xfrm>
            <a:off x="1505731" y="2791114"/>
            <a:ext cx="4737095" cy="1021556"/>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zh-CN" altLang="en-US" dirty="0">
                <a:latin typeface="Times New Roman" panose="02020603050405020304" pitchFamily="18" charset="0"/>
                <a:ea typeface="微软雅黑" panose="020B0503020204020204" charset="-122"/>
                <a:cs typeface="Times New Roman" panose="02020603050405020304" pitchFamily="18" charset="0"/>
              </a:rPr>
              <a:t>通过在数据库中执行分析操作，并且不进行数据移动，就可以利用数据库服务器的计算能力，从而</a:t>
            </a:r>
            <a:r>
              <a:rPr lang="zh-CN" altLang="en-US" dirty="0">
                <a:solidFill>
                  <a:srgbClr val="FF0000"/>
                </a:solidFill>
                <a:latin typeface="Times New Roman" panose="02020603050405020304" pitchFamily="18" charset="0"/>
                <a:ea typeface="微软雅黑" panose="020B0503020204020204" charset="-122"/>
                <a:cs typeface="Times New Roman" panose="02020603050405020304" pitchFamily="18" charset="0"/>
              </a:rPr>
              <a:t>比传统方法的性能提高</a:t>
            </a:r>
            <a:r>
              <a:rPr lang="en-US" altLang="zh-CN" dirty="0">
                <a:solidFill>
                  <a:srgbClr val="FF0000"/>
                </a:solidFill>
                <a:latin typeface="Times New Roman" panose="02020603050405020304" pitchFamily="18" charset="0"/>
                <a:ea typeface="微软雅黑" panose="020B0503020204020204" charset="-122"/>
                <a:cs typeface="Times New Roman" panose="02020603050405020304" pitchFamily="18" charset="0"/>
              </a:rPr>
              <a:t>100</a:t>
            </a:r>
            <a:r>
              <a:rPr lang="zh-CN" altLang="en-US" dirty="0">
                <a:solidFill>
                  <a:srgbClr val="FF0000"/>
                </a:solidFill>
                <a:latin typeface="Times New Roman" panose="02020603050405020304" pitchFamily="18" charset="0"/>
                <a:ea typeface="微软雅黑" panose="020B0503020204020204" charset="-122"/>
                <a:cs typeface="Times New Roman" panose="02020603050405020304" pitchFamily="18" charset="0"/>
              </a:rPr>
              <a:t>倍</a:t>
            </a:r>
          </a:p>
        </p:txBody>
      </p:sp>
      <p:sp>
        <p:nvSpPr>
          <p:cNvPr id="21" name="圆角矩形 6">
            <a:extLst>
              <a:ext uri="{FF2B5EF4-FFF2-40B4-BE49-F238E27FC236}">
                <a16:creationId xmlns:a16="http://schemas.microsoft.com/office/drawing/2014/main" id="{2C92FA87-5B9D-4634-8DFD-E4CEA0F6868F}"/>
              </a:ext>
            </a:extLst>
          </p:cNvPr>
          <p:cNvSpPr/>
          <p:nvPr/>
        </p:nvSpPr>
        <p:spPr>
          <a:xfrm>
            <a:off x="1505731" y="4178682"/>
            <a:ext cx="4737095" cy="1021556"/>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zh-CN" altLang="en-US" dirty="0">
                <a:latin typeface="Times New Roman" panose="02020603050405020304" pitchFamily="18" charset="0"/>
                <a:ea typeface="微软雅黑" panose="020B0503020204020204" charset="-122"/>
                <a:cs typeface="Times New Roman" panose="02020603050405020304" pitchFamily="18" charset="0"/>
              </a:rPr>
              <a:t>大多数数据库服务器都有很强的性能，有许多中央处理单元</a:t>
            </a:r>
            <a:r>
              <a:rPr lang="en-US" altLang="zh-CN" dirty="0">
                <a:latin typeface="Times New Roman" panose="02020603050405020304" pitchFamily="18" charset="0"/>
                <a:ea typeface="微软雅黑" panose="020B0503020204020204" charset="-122"/>
                <a:cs typeface="Times New Roman" panose="02020603050405020304" pitchFamily="18" charset="0"/>
              </a:rPr>
              <a:t>(CPU)</a:t>
            </a:r>
            <a:r>
              <a:rPr lang="zh-CN" altLang="en-US" dirty="0">
                <a:latin typeface="Times New Roman" panose="02020603050405020304" pitchFamily="18" charset="0"/>
                <a:ea typeface="微软雅黑" panose="020B0503020204020204" charset="-122"/>
                <a:cs typeface="Times New Roman" panose="02020603050405020304" pitchFamily="18" charset="0"/>
              </a:rPr>
              <a:t>和高效的内存管理来处理包含超过</a:t>
            </a:r>
            <a:r>
              <a:rPr lang="en-US" altLang="zh-CN" dirty="0">
                <a:solidFill>
                  <a:srgbClr val="FF0000"/>
                </a:solidFill>
                <a:latin typeface="Times New Roman" panose="02020603050405020304" pitchFamily="18" charset="0"/>
                <a:ea typeface="微软雅黑" panose="020B0503020204020204" charset="-122"/>
                <a:cs typeface="Times New Roman" panose="02020603050405020304" pitchFamily="18" charset="0"/>
              </a:rPr>
              <a:t>10</a:t>
            </a:r>
            <a:r>
              <a:rPr lang="zh-CN" altLang="en-US" dirty="0">
                <a:solidFill>
                  <a:srgbClr val="FF0000"/>
                </a:solidFill>
                <a:latin typeface="Times New Roman" panose="02020603050405020304" pitchFamily="18" charset="0"/>
                <a:ea typeface="微软雅黑" panose="020B0503020204020204" charset="-122"/>
                <a:cs typeface="Times New Roman" panose="02020603050405020304" pitchFamily="18" charset="0"/>
              </a:rPr>
              <a:t>亿条记录</a:t>
            </a:r>
            <a:r>
              <a:rPr lang="zh-CN" altLang="en-US" dirty="0">
                <a:latin typeface="Times New Roman" panose="02020603050405020304" pitchFamily="18" charset="0"/>
                <a:ea typeface="微软雅黑" panose="020B0503020204020204" charset="-122"/>
                <a:cs typeface="Times New Roman" panose="02020603050405020304" pitchFamily="18" charset="0"/>
              </a:rPr>
              <a:t>的数据集。</a:t>
            </a:r>
          </a:p>
        </p:txBody>
      </p:sp>
      <p:sp>
        <p:nvSpPr>
          <p:cNvPr id="10" name="内容占位符 2">
            <a:extLst>
              <a:ext uri="{FF2B5EF4-FFF2-40B4-BE49-F238E27FC236}">
                <a16:creationId xmlns:a16="http://schemas.microsoft.com/office/drawing/2014/main" id="{414B569D-1829-44B5-82E8-DCD53FF258AD}"/>
              </a:ext>
            </a:extLst>
          </p:cNvPr>
          <p:cNvSpPr txBox="1">
            <a:spLocks/>
          </p:cNvSpPr>
          <p:nvPr/>
        </p:nvSpPr>
        <p:spPr>
          <a:xfrm>
            <a:off x="1130543" y="2266378"/>
            <a:ext cx="7886700" cy="62099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C00000"/>
              </a:buClr>
              <a:buFont typeface="Wingdings" panose="05000000000000000000" pitchFamily="2" charset="2"/>
              <a:buChar char="Ø"/>
            </a:pPr>
            <a:endParaRPr lang="zh-CN" altLang="en-US" sz="2400" dirty="0">
              <a:solidFill>
                <a:srgbClr val="FF0000"/>
              </a:solidFill>
              <a:latin typeface="微软雅黑" panose="020B0503020204020204" charset="-122"/>
              <a:ea typeface="微软雅黑" panose="020B0503020204020204" charset="-122"/>
            </a:endParaRPr>
          </a:p>
        </p:txBody>
      </p:sp>
    </p:spTree>
    <p:extLst>
      <p:ext uri="{BB962C8B-B14F-4D97-AF65-F5344CB8AC3E}">
        <p14:creationId xmlns:p14="http://schemas.microsoft.com/office/powerpoint/2010/main" val="192918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标题 1">
            <a:extLst>
              <a:ext uri="{FF2B5EF4-FFF2-40B4-BE49-F238E27FC236}">
                <a16:creationId xmlns:a16="http://schemas.microsoft.com/office/drawing/2014/main" id="{8B783B5D-FF82-46C0-ACA3-C81AFEA22EC9}"/>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In-Database ML Algorithms</a:t>
            </a:r>
          </a:p>
        </p:txBody>
      </p:sp>
      <p:sp>
        <p:nvSpPr>
          <p:cNvPr id="16" name="文本框 15">
            <a:extLst>
              <a:ext uri="{FF2B5EF4-FFF2-40B4-BE49-F238E27FC236}">
                <a16:creationId xmlns:a16="http://schemas.microsoft.com/office/drawing/2014/main" id="{05061330-FBF7-4284-83FB-20BED9604362}"/>
              </a:ext>
            </a:extLst>
          </p:cNvPr>
          <p:cNvSpPr txBox="1"/>
          <p:nvPr/>
        </p:nvSpPr>
        <p:spPr>
          <a:xfrm>
            <a:off x="678562" y="1325563"/>
            <a:ext cx="9813267" cy="510717"/>
          </a:xfrm>
          <a:prstGeom prst="rect">
            <a:avLst/>
          </a:prstGeom>
          <a:noFill/>
        </p:spPr>
        <p:txBody>
          <a:bodyPr wrap="square" rtlCol="0">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The main advantages of using the in-database ML algorithms</a:t>
            </a:r>
            <a:endPar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7" name="内容占位符 2">
            <a:extLst>
              <a:ext uri="{FF2B5EF4-FFF2-40B4-BE49-F238E27FC236}">
                <a16:creationId xmlns:a16="http://schemas.microsoft.com/office/drawing/2014/main" id="{7D845091-3E78-4EF7-AD62-AB5C762F708B}"/>
              </a:ext>
            </a:extLst>
          </p:cNvPr>
          <p:cNvSpPr>
            <a:spLocks noGrp="1"/>
          </p:cNvSpPr>
          <p:nvPr>
            <p:ph idx="1"/>
          </p:nvPr>
        </p:nvSpPr>
        <p:spPr>
          <a:xfrm>
            <a:off x="1095010" y="2077547"/>
            <a:ext cx="7886700" cy="620990"/>
          </a:xfrm>
        </p:spPr>
        <p:txBody>
          <a:bodyPr>
            <a:normAutofit/>
          </a:bodyPr>
          <a:lstStyle/>
          <a:p>
            <a:pPr>
              <a:buClr>
                <a:srgbClr val="C00000"/>
              </a:buClr>
              <a:buFont typeface="Wingdings" panose="05000000000000000000" pitchFamily="2" charset="2"/>
              <a:buChar char="Ø"/>
            </a:pPr>
            <a:r>
              <a:rPr lang="en-US" altLang="zh-CN" sz="2400" b="1" dirty="0">
                <a:solidFill>
                  <a:srgbClr val="FF0000"/>
                </a:solidFill>
                <a:latin typeface="Times New Roman" panose="02020603050405020304" pitchFamily="18" charset="0"/>
                <a:ea typeface="微软雅黑" panose="020B0503020204020204" charset="-122"/>
                <a:cs typeface="Times New Roman" panose="02020603050405020304" pitchFamily="18" charset="0"/>
              </a:rPr>
              <a:t> High security. </a:t>
            </a:r>
          </a:p>
        </p:txBody>
      </p:sp>
      <p:sp>
        <p:nvSpPr>
          <p:cNvPr id="19" name="圆角矩形 6">
            <a:extLst>
              <a:ext uri="{FF2B5EF4-FFF2-40B4-BE49-F238E27FC236}">
                <a16:creationId xmlns:a16="http://schemas.microsoft.com/office/drawing/2014/main" id="{ECFDD81F-7A85-4B09-A0E0-9A391509DDD5}"/>
              </a:ext>
            </a:extLst>
          </p:cNvPr>
          <p:cNvSpPr/>
          <p:nvPr/>
        </p:nvSpPr>
        <p:spPr>
          <a:xfrm>
            <a:off x="1505732" y="2791114"/>
            <a:ext cx="4840882" cy="1021556"/>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zh-CN" altLang="en-US" dirty="0">
                <a:latin typeface="Times New Roman" panose="02020603050405020304" pitchFamily="18" charset="0"/>
                <a:ea typeface="微软雅黑" panose="020B0503020204020204" charset="-122"/>
                <a:cs typeface="Times New Roman" panose="02020603050405020304" pitchFamily="18" charset="0"/>
              </a:rPr>
              <a:t>该数据库提供了对数据库中数据的</a:t>
            </a:r>
            <a:r>
              <a:rPr lang="zh-CN" altLang="en-US" dirty="0">
                <a:solidFill>
                  <a:srgbClr val="FF0000"/>
                </a:solidFill>
                <a:latin typeface="Times New Roman" panose="02020603050405020304" pitchFamily="18" charset="0"/>
                <a:ea typeface="微软雅黑" panose="020B0503020204020204" charset="-122"/>
                <a:cs typeface="Times New Roman" panose="02020603050405020304" pitchFamily="18" charset="0"/>
              </a:rPr>
              <a:t>受控和可审计访问</a:t>
            </a:r>
            <a:r>
              <a:rPr lang="zh-CN" altLang="en-US" dirty="0">
                <a:latin typeface="Times New Roman" panose="02020603050405020304" pitchFamily="18" charset="0"/>
                <a:ea typeface="微软雅黑" panose="020B0503020204020204" charset="-122"/>
                <a:cs typeface="Times New Roman" panose="02020603050405020304" pitchFamily="18" charset="0"/>
              </a:rPr>
              <a:t>，在维护数据</a:t>
            </a:r>
            <a:r>
              <a:rPr lang="zh-CN" altLang="en-US" dirty="0">
                <a:solidFill>
                  <a:srgbClr val="FF0000"/>
                </a:solidFill>
                <a:latin typeface="Times New Roman" panose="02020603050405020304" pitchFamily="18" charset="0"/>
                <a:ea typeface="微软雅黑" panose="020B0503020204020204" charset="-122"/>
                <a:cs typeface="Times New Roman" panose="02020603050405020304" pitchFamily="18" charset="0"/>
              </a:rPr>
              <a:t>安全</a:t>
            </a:r>
            <a:r>
              <a:rPr lang="zh-CN" altLang="en-US" dirty="0">
                <a:latin typeface="Times New Roman" panose="02020603050405020304" pitchFamily="18" charset="0"/>
                <a:ea typeface="微软雅黑" panose="020B0503020204020204" charset="-122"/>
                <a:cs typeface="Times New Roman" panose="02020603050405020304" pitchFamily="18" charset="0"/>
              </a:rPr>
              <a:t>的同时提高了数据科学家的工作</a:t>
            </a:r>
            <a:r>
              <a:rPr lang="zh-CN" altLang="en-US" dirty="0">
                <a:solidFill>
                  <a:srgbClr val="FF0000"/>
                </a:solidFill>
                <a:latin typeface="Times New Roman" panose="02020603050405020304" pitchFamily="18" charset="0"/>
                <a:ea typeface="微软雅黑" panose="020B0503020204020204" charset="-122"/>
                <a:cs typeface="Times New Roman" panose="02020603050405020304" pitchFamily="18" charset="0"/>
              </a:rPr>
              <a:t>效率</a:t>
            </a:r>
            <a:r>
              <a:rPr lang="zh-CN" altLang="en-US" dirty="0">
                <a:latin typeface="Times New Roman" panose="02020603050405020304" pitchFamily="18" charset="0"/>
                <a:ea typeface="微软雅黑" panose="020B0503020204020204" charset="-122"/>
                <a:cs typeface="Times New Roman" panose="02020603050405020304" pitchFamily="18" charset="0"/>
              </a:rPr>
              <a:t>。</a:t>
            </a:r>
          </a:p>
        </p:txBody>
      </p:sp>
      <p:sp>
        <p:nvSpPr>
          <p:cNvPr id="21" name="圆角矩形 6">
            <a:extLst>
              <a:ext uri="{FF2B5EF4-FFF2-40B4-BE49-F238E27FC236}">
                <a16:creationId xmlns:a16="http://schemas.microsoft.com/office/drawing/2014/main" id="{2C92FA87-5B9D-4634-8DFD-E4CEA0F6868F}"/>
              </a:ext>
            </a:extLst>
          </p:cNvPr>
          <p:cNvSpPr/>
          <p:nvPr/>
        </p:nvSpPr>
        <p:spPr>
          <a:xfrm>
            <a:off x="1505731" y="4048605"/>
            <a:ext cx="4840882" cy="715089"/>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zh-CN" altLang="en-US" dirty="0">
                <a:latin typeface="Times New Roman" panose="02020603050405020304" pitchFamily="18" charset="0"/>
                <a:ea typeface="微软雅黑" panose="020B0503020204020204" charset="-122"/>
                <a:cs typeface="Times New Roman" panose="02020603050405020304" pitchFamily="18" charset="0"/>
              </a:rPr>
              <a:t>此外，内置</a:t>
            </a:r>
            <a:r>
              <a:rPr lang="en-US" altLang="zh-CN" dirty="0">
                <a:latin typeface="Times New Roman" panose="02020603050405020304" pitchFamily="18" charset="0"/>
                <a:ea typeface="微软雅黑" panose="020B0503020204020204" charset="-122"/>
                <a:cs typeface="Times New Roman" panose="02020603050405020304" pitchFamily="18" charset="0"/>
              </a:rPr>
              <a:t>ML</a:t>
            </a:r>
            <a:r>
              <a:rPr lang="zh-CN" altLang="en-US" dirty="0">
                <a:latin typeface="Times New Roman" panose="02020603050405020304" pitchFamily="18" charset="0"/>
                <a:ea typeface="微软雅黑" panose="020B0503020204020204" charset="-122"/>
                <a:cs typeface="Times New Roman" panose="02020603050405020304" pitchFamily="18" charset="0"/>
              </a:rPr>
              <a:t>数据库</a:t>
            </a:r>
            <a:r>
              <a:rPr lang="zh-CN" altLang="en-US" dirty="0">
                <a:solidFill>
                  <a:srgbClr val="FF0000"/>
                </a:solidFill>
                <a:latin typeface="Times New Roman" panose="02020603050405020304" pitchFamily="18" charset="0"/>
                <a:ea typeface="微软雅黑" panose="020B0503020204020204" charset="-122"/>
                <a:cs typeface="Times New Roman" panose="02020603050405020304" pitchFamily="18" charset="0"/>
              </a:rPr>
              <a:t>避免</a:t>
            </a:r>
            <a:r>
              <a:rPr lang="zh-CN" altLang="en-US" dirty="0">
                <a:latin typeface="Times New Roman" panose="02020603050405020304" pitchFamily="18" charset="0"/>
                <a:ea typeface="微软雅黑" panose="020B0503020204020204" charset="-122"/>
                <a:cs typeface="Times New Roman" panose="02020603050405020304" pitchFamily="18" charset="0"/>
              </a:rPr>
              <a:t>了在提取和下载数据到其他分析服务器时固有的</a:t>
            </a:r>
            <a:r>
              <a:rPr lang="zh-CN" altLang="en-US" dirty="0">
                <a:solidFill>
                  <a:srgbClr val="FF0000"/>
                </a:solidFill>
                <a:latin typeface="Times New Roman" panose="02020603050405020304" pitchFamily="18" charset="0"/>
                <a:ea typeface="微软雅黑" panose="020B0503020204020204" charset="-122"/>
                <a:cs typeface="Times New Roman" panose="02020603050405020304" pitchFamily="18" charset="0"/>
              </a:rPr>
              <a:t>物理安全风险</a:t>
            </a:r>
            <a:r>
              <a:rPr lang="zh-CN" altLang="en-US" dirty="0">
                <a:latin typeface="Times New Roman" panose="02020603050405020304" pitchFamily="18" charset="0"/>
                <a:ea typeface="微软雅黑" panose="020B0503020204020204" charset="-122"/>
                <a:cs typeface="Times New Roman" panose="02020603050405020304" pitchFamily="18" charset="0"/>
              </a:rPr>
              <a:t>。</a:t>
            </a:r>
          </a:p>
        </p:txBody>
      </p:sp>
      <p:sp>
        <p:nvSpPr>
          <p:cNvPr id="10" name="内容占位符 2">
            <a:extLst>
              <a:ext uri="{FF2B5EF4-FFF2-40B4-BE49-F238E27FC236}">
                <a16:creationId xmlns:a16="http://schemas.microsoft.com/office/drawing/2014/main" id="{414B569D-1829-44B5-82E8-DCD53FF258AD}"/>
              </a:ext>
            </a:extLst>
          </p:cNvPr>
          <p:cNvSpPr txBox="1">
            <a:spLocks/>
          </p:cNvSpPr>
          <p:nvPr/>
        </p:nvSpPr>
        <p:spPr>
          <a:xfrm>
            <a:off x="1130543" y="2266378"/>
            <a:ext cx="7886700" cy="62099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C00000"/>
              </a:buClr>
              <a:buFont typeface="Wingdings" panose="05000000000000000000" pitchFamily="2" charset="2"/>
              <a:buChar char="Ø"/>
            </a:pPr>
            <a:endParaRPr lang="zh-CN" altLang="en-US" sz="2400" dirty="0">
              <a:solidFill>
                <a:srgbClr val="FF0000"/>
              </a:solidFill>
              <a:latin typeface="微软雅黑" panose="020B0503020204020204" charset="-122"/>
              <a:ea typeface="微软雅黑" panose="020B0503020204020204" charset="-122"/>
            </a:endParaRPr>
          </a:p>
        </p:txBody>
      </p:sp>
      <p:sp>
        <p:nvSpPr>
          <p:cNvPr id="9" name="圆角矩形 6">
            <a:extLst>
              <a:ext uri="{FF2B5EF4-FFF2-40B4-BE49-F238E27FC236}">
                <a16:creationId xmlns:a16="http://schemas.microsoft.com/office/drawing/2014/main" id="{EC144B27-D9B7-40C4-81B1-1A2939003334}"/>
              </a:ext>
            </a:extLst>
          </p:cNvPr>
          <p:cNvSpPr/>
          <p:nvPr/>
        </p:nvSpPr>
        <p:spPr>
          <a:xfrm>
            <a:off x="1505731" y="5021659"/>
            <a:ext cx="4840882" cy="1021556"/>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zh-CN" altLang="en-US" dirty="0">
                <a:latin typeface="Times New Roman" panose="02020603050405020304" pitchFamily="18" charset="0"/>
                <a:ea typeface="微软雅黑" panose="020B0503020204020204" charset="-122"/>
                <a:cs typeface="Times New Roman" panose="02020603050405020304" pitchFamily="18" charset="0"/>
              </a:rPr>
              <a:t>与此相反，传统流程导致在整个组织的各个竖井中创建许多数据集</a:t>
            </a:r>
            <a:r>
              <a:rPr lang="zh-CN" altLang="en-US" dirty="0">
                <a:solidFill>
                  <a:srgbClr val="FF0000"/>
                </a:solidFill>
                <a:latin typeface="Times New Roman" panose="02020603050405020304" pitchFamily="18" charset="0"/>
                <a:ea typeface="微软雅黑" panose="020B0503020204020204" charset="-122"/>
                <a:cs typeface="Times New Roman" panose="02020603050405020304" pitchFamily="18" charset="0"/>
              </a:rPr>
              <a:t>副本</a:t>
            </a:r>
            <a:r>
              <a:rPr lang="en-US" altLang="zh-CN" dirty="0">
                <a:latin typeface="Times New Roman" panose="02020603050405020304" pitchFamily="18" charset="0"/>
                <a:ea typeface="微软雅黑" panose="020B0503020204020204" charset="-122"/>
                <a:cs typeface="Times New Roman" panose="02020603050405020304" pitchFamily="18" charset="0"/>
              </a:rPr>
              <a:t>(</a:t>
            </a:r>
            <a:r>
              <a:rPr lang="zh-CN" altLang="en-US" dirty="0">
                <a:latin typeface="Times New Roman" panose="02020603050405020304" pitchFamily="18" charset="0"/>
                <a:ea typeface="微软雅黑" panose="020B0503020204020204" charset="-122"/>
                <a:cs typeface="Times New Roman" panose="02020603050405020304" pitchFamily="18" charset="0"/>
              </a:rPr>
              <a:t>以及可能的不同版本</a:t>
            </a:r>
            <a:r>
              <a:rPr lang="en-US" altLang="zh-CN" dirty="0">
                <a:latin typeface="Times New Roman" panose="02020603050405020304" pitchFamily="18" charset="0"/>
                <a:ea typeface="微软雅黑" panose="020B0503020204020204" charset="-122"/>
                <a:cs typeface="Times New Roman" panose="02020603050405020304" pitchFamily="18" charset="0"/>
              </a:rPr>
              <a:t>)</a:t>
            </a:r>
            <a:r>
              <a:rPr lang="zh-CN" altLang="en-US" dirty="0">
                <a:latin typeface="Times New Roman" panose="02020603050405020304" pitchFamily="18" charset="0"/>
                <a:ea typeface="微软雅黑" panose="020B0503020204020204" charset="-122"/>
                <a:cs typeface="Times New Roman" panose="02020603050405020304" pitchFamily="18" charset="0"/>
              </a:rPr>
              <a:t>。</a:t>
            </a:r>
          </a:p>
        </p:txBody>
      </p:sp>
      <p:pic>
        <p:nvPicPr>
          <p:cNvPr id="14338" name="Picture 2" descr="TYPE 1/TYPE 1A HIGH SECURITY ALARMS | Security Services">
            <a:extLst>
              <a:ext uri="{FF2B5EF4-FFF2-40B4-BE49-F238E27FC236}">
                <a16:creationId xmlns:a16="http://schemas.microsoft.com/office/drawing/2014/main" id="{71717B0E-9AFD-47D6-A624-57535D3E4F2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600"/>
          <a:stretch/>
        </p:blipFill>
        <p:spPr bwMode="auto">
          <a:xfrm>
            <a:off x="6773334" y="2791114"/>
            <a:ext cx="3977824" cy="3252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7305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标题 1">
            <a:extLst>
              <a:ext uri="{FF2B5EF4-FFF2-40B4-BE49-F238E27FC236}">
                <a16:creationId xmlns:a16="http://schemas.microsoft.com/office/drawing/2014/main" id="{8B783B5D-FF82-46C0-ACA3-C81AFEA22EC9}"/>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In-Database ML Algorithms</a:t>
            </a:r>
          </a:p>
        </p:txBody>
      </p:sp>
      <p:sp>
        <p:nvSpPr>
          <p:cNvPr id="16" name="文本框 15">
            <a:extLst>
              <a:ext uri="{FF2B5EF4-FFF2-40B4-BE49-F238E27FC236}">
                <a16:creationId xmlns:a16="http://schemas.microsoft.com/office/drawing/2014/main" id="{05061330-FBF7-4284-83FB-20BED9604362}"/>
              </a:ext>
            </a:extLst>
          </p:cNvPr>
          <p:cNvSpPr txBox="1"/>
          <p:nvPr/>
        </p:nvSpPr>
        <p:spPr>
          <a:xfrm>
            <a:off x="678562" y="1325563"/>
            <a:ext cx="9813267" cy="510717"/>
          </a:xfrm>
          <a:prstGeom prst="rect">
            <a:avLst/>
          </a:prstGeom>
          <a:noFill/>
        </p:spPr>
        <p:txBody>
          <a:bodyPr wrap="square" rtlCol="0">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The main advantages of using the in-database ML algorithms</a:t>
            </a:r>
            <a:endPar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7" name="内容占位符 2">
            <a:extLst>
              <a:ext uri="{FF2B5EF4-FFF2-40B4-BE49-F238E27FC236}">
                <a16:creationId xmlns:a16="http://schemas.microsoft.com/office/drawing/2014/main" id="{7D845091-3E78-4EF7-AD62-AB5C762F708B}"/>
              </a:ext>
            </a:extLst>
          </p:cNvPr>
          <p:cNvSpPr>
            <a:spLocks noGrp="1"/>
          </p:cNvSpPr>
          <p:nvPr>
            <p:ph idx="1"/>
          </p:nvPr>
        </p:nvSpPr>
        <p:spPr>
          <a:xfrm>
            <a:off x="1095010" y="2077547"/>
            <a:ext cx="7886700" cy="620990"/>
          </a:xfrm>
        </p:spPr>
        <p:txBody>
          <a:bodyPr>
            <a:normAutofit/>
          </a:bodyPr>
          <a:lstStyle/>
          <a:p>
            <a:pPr>
              <a:buClr>
                <a:srgbClr val="C00000"/>
              </a:buClr>
              <a:buFont typeface="Wingdings" panose="05000000000000000000" pitchFamily="2" charset="2"/>
              <a:buChar char="Ø"/>
            </a:pPr>
            <a:r>
              <a:rPr lang="en-US" altLang="zh-CN" sz="2400" b="1" dirty="0">
                <a:solidFill>
                  <a:srgbClr val="FF0000"/>
                </a:solidFill>
                <a:latin typeface="Times New Roman" panose="02020603050405020304" pitchFamily="18" charset="0"/>
                <a:ea typeface="微软雅黑" panose="020B0503020204020204" charset="-122"/>
                <a:cs typeface="Times New Roman" panose="02020603050405020304" pitchFamily="18" charset="0"/>
              </a:rPr>
              <a:t> Scalability</a:t>
            </a:r>
          </a:p>
        </p:txBody>
      </p:sp>
      <p:sp>
        <p:nvSpPr>
          <p:cNvPr id="19" name="圆角矩形 6">
            <a:extLst>
              <a:ext uri="{FF2B5EF4-FFF2-40B4-BE49-F238E27FC236}">
                <a16:creationId xmlns:a16="http://schemas.microsoft.com/office/drawing/2014/main" id="{ECFDD81F-7A85-4B09-A0E0-9A391509DDD5}"/>
              </a:ext>
            </a:extLst>
          </p:cNvPr>
          <p:cNvSpPr/>
          <p:nvPr/>
        </p:nvSpPr>
        <p:spPr>
          <a:xfrm>
            <a:off x="1505732" y="2791114"/>
            <a:ext cx="4840882" cy="715089"/>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zh-CN" altLang="en-US" dirty="0">
                <a:latin typeface="Times New Roman" panose="02020603050405020304" pitchFamily="18" charset="0"/>
                <a:ea typeface="微软雅黑" panose="020B0503020204020204" charset="-122"/>
                <a:cs typeface="Times New Roman" panose="02020603050405020304" pitchFamily="18" charset="0"/>
              </a:rPr>
              <a:t>如果将</a:t>
            </a:r>
            <a:r>
              <a:rPr lang="en-US" altLang="zh-CN" dirty="0">
                <a:latin typeface="Times New Roman" panose="02020603050405020304" pitchFamily="18" charset="0"/>
                <a:ea typeface="微软雅黑" panose="020B0503020204020204" charset="-122"/>
                <a:cs typeface="Times New Roman" panose="02020603050405020304" pitchFamily="18" charset="0"/>
              </a:rPr>
              <a:t>ML</a:t>
            </a:r>
            <a:r>
              <a:rPr lang="zh-CN" altLang="en-US" dirty="0">
                <a:latin typeface="Times New Roman" panose="02020603050405020304" pitchFamily="18" charset="0"/>
                <a:ea typeface="微软雅黑" panose="020B0503020204020204" charset="-122"/>
                <a:cs typeface="Times New Roman" panose="02020603050405020304" pitchFamily="18" charset="0"/>
              </a:rPr>
              <a:t>算法引入数据库，那么随着数据量的增加，数据库可以很容易地</a:t>
            </a:r>
            <a:r>
              <a:rPr lang="zh-CN" altLang="en-US" dirty="0">
                <a:solidFill>
                  <a:srgbClr val="FF0000"/>
                </a:solidFill>
                <a:latin typeface="Times New Roman" panose="02020603050405020304" pitchFamily="18" charset="0"/>
                <a:ea typeface="微软雅黑" panose="020B0503020204020204" charset="-122"/>
                <a:cs typeface="Times New Roman" panose="02020603050405020304" pitchFamily="18" charset="0"/>
              </a:rPr>
              <a:t>扩展分析</a:t>
            </a:r>
            <a:r>
              <a:rPr lang="zh-CN" altLang="en-US" dirty="0">
                <a:latin typeface="Times New Roman" panose="02020603050405020304" pitchFamily="18" charset="0"/>
                <a:ea typeface="微软雅黑" panose="020B0503020204020204" charset="-122"/>
                <a:cs typeface="Times New Roman" panose="02020603050405020304" pitchFamily="18" charset="0"/>
              </a:rPr>
              <a:t>。</a:t>
            </a:r>
          </a:p>
        </p:txBody>
      </p:sp>
      <p:sp>
        <p:nvSpPr>
          <p:cNvPr id="21" name="圆角矩形 6">
            <a:extLst>
              <a:ext uri="{FF2B5EF4-FFF2-40B4-BE49-F238E27FC236}">
                <a16:creationId xmlns:a16="http://schemas.microsoft.com/office/drawing/2014/main" id="{2C92FA87-5B9D-4634-8DFD-E4CEA0F6868F}"/>
              </a:ext>
            </a:extLst>
          </p:cNvPr>
          <p:cNvSpPr/>
          <p:nvPr/>
        </p:nvSpPr>
        <p:spPr>
          <a:xfrm>
            <a:off x="1505731" y="3753153"/>
            <a:ext cx="4840882" cy="1021556"/>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zh-CN" altLang="en-US" dirty="0">
                <a:latin typeface="Times New Roman" panose="02020603050405020304" pitchFamily="18" charset="0"/>
                <a:ea typeface="微软雅黑" panose="020B0503020204020204" charset="-122"/>
                <a:cs typeface="Times New Roman" panose="02020603050405020304" pitchFamily="18" charset="0"/>
              </a:rPr>
              <a:t>数据库软件旨在有效地管理大量数据，利用服务器上的多个</a:t>
            </a:r>
            <a:r>
              <a:rPr lang="en-US" altLang="zh-CN" dirty="0">
                <a:latin typeface="Times New Roman" panose="02020603050405020304" pitchFamily="18" charset="0"/>
                <a:ea typeface="微软雅黑" panose="020B0503020204020204" charset="-122"/>
                <a:cs typeface="Times New Roman" panose="02020603050405020304" pitchFamily="18" charset="0"/>
              </a:rPr>
              <a:t>CPU</a:t>
            </a:r>
            <a:r>
              <a:rPr lang="zh-CN" altLang="en-US" dirty="0">
                <a:latin typeface="Times New Roman" panose="02020603050405020304" pitchFamily="18" charset="0"/>
                <a:ea typeface="微软雅黑" panose="020B0503020204020204" charset="-122"/>
                <a:cs typeface="Times New Roman" panose="02020603050405020304" pitchFamily="18" charset="0"/>
              </a:rPr>
              <a:t>和内存，使</a:t>
            </a:r>
            <a:r>
              <a:rPr lang="en-US" altLang="zh-CN" dirty="0">
                <a:latin typeface="Times New Roman" panose="02020603050405020304" pitchFamily="18" charset="0"/>
                <a:ea typeface="微软雅黑" panose="020B0503020204020204" charset="-122"/>
                <a:cs typeface="Times New Roman" panose="02020603050405020304" pitchFamily="18" charset="0"/>
              </a:rPr>
              <a:t>ML</a:t>
            </a:r>
            <a:r>
              <a:rPr lang="zh-CN" altLang="en-US" dirty="0">
                <a:latin typeface="Times New Roman" panose="02020603050405020304" pitchFamily="18" charset="0"/>
                <a:ea typeface="微软雅黑" panose="020B0503020204020204" charset="-122"/>
                <a:cs typeface="Times New Roman" panose="02020603050405020304" pitchFamily="18" charset="0"/>
              </a:rPr>
              <a:t>算法能够</a:t>
            </a:r>
            <a:r>
              <a:rPr lang="zh-CN" altLang="en-US" dirty="0">
                <a:solidFill>
                  <a:srgbClr val="FF0000"/>
                </a:solidFill>
                <a:latin typeface="Times New Roman" panose="02020603050405020304" pitchFamily="18" charset="0"/>
                <a:ea typeface="微软雅黑" panose="020B0503020204020204" charset="-122"/>
                <a:cs typeface="Times New Roman" panose="02020603050405020304" pitchFamily="18" charset="0"/>
              </a:rPr>
              <a:t>并行运行</a:t>
            </a:r>
            <a:r>
              <a:rPr lang="zh-CN" altLang="en-US" dirty="0">
                <a:latin typeface="Times New Roman" panose="02020603050405020304" pitchFamily="18" charset="0"/>
                <a:ea typeface="微软雅黑" panose="020B0503020204020204" charset="-122"/>
                <a:cs typeface="Times New Roman" panose="02020603050405020304" pitchFamily="18" charset="0"/>
              </a:rPr>
              <a:t>。</a:t>
            </a:r>
          </a:p>
        </p:txBody>
      </p:sp>
      <p:sp>
        <p:nvSpPr>
          <p:cNvPr id="10" name="内容占位符 2">
            <a:extLst>
              <a:ext uri="{FF2B5EF4-FFF2-40B4-BE49-F238E27FC236}">
                <a16:creationId xmlns:a16="http://schemas.microsoft.com/office/drawing/2014/main" id="{414B569D-1829-44B5-82E8-DCD53FF258AD}"/>
              </a:ext>
            </a:extLst>
          </p:cNvPr>
          <p:cNvSpPr txBox="1">
            <a:spLocks/>
          </p:cNvSpPr>
          <p:nvPr/>
        </p:nvSpPr>
        <p:spPr>
          <a:xfrm>
            <a:off x="1130543" y="2266378"/>
            <a:ext cx="7886700" cy="62099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C00000"/>
              </a:buClr>
              <a:buFont typeface="Wingdings" panose="05000000000000000000" pitchFamily="2" charset="2"/>
              <a:buChar char="Ø"/>
            </a:pPr>
            <a:endParaRPr lang="zh-CN" altLang="en-US" sz="2400" dirty="0">
              <a:solidFill>
                <a:srgbClr val="FF0000"/>
              </a:solidFill>
              <a:latin typeface="微软雅黑" panose="020B0503020204020204" charset="-122"/>
              <a:ea typeface="微软雅黑" panose="020B0503020204020204" charset="-122"/>
            </a:endParaRPr>
          </a:p>
        </p:txBody>
      </p:sp>
      <p:sp>
        <p:nvSpPr>
          <p:cNvPr id="9" name="圆角矩形 6">
            <a:extLst>
              <a:ext uri="{FF2B5EF4-FFF2-40B4-BE49-F238E27FC236}">
                <a16:creationId xmlns:a16="http://schemas.microsoft.com/office/drawing/2014/main" id="{EC144B27-D9B7-40C4-81B1-1A2939003334}"/>
              </a:ext>
            </a:extLst>
          </p:cNvPr>
          <p:cNvSpPr/>
          <p:nvPr/>
        </p:nvSpPr>
        <p:spPr>
          <a:xfrm>
            <a:off x="1505731" y="5021659"/>
            <a:ext cx="4840882" cy="1021556"/>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zh-CN" altLang="en-US" dirty="0">
                <a:latin typeface="Times New Roman" panose="02020603050405020304" pitchFamily="18" charset="0"/>
                <a:ea typeface="微软雅黑" panose="020B0503020204020204" charset="-122"/>
                <a:cs typeface="Times New Roman" panose="02020603050405020304" pitchFamily="18" charset="0"/>
              </a:rPr>
              <a:t>数据库在处理不容易放入内存的大型数据集方面也非常高效。数据库背后有超过</a:t>
            </a:r>
            <a:r>
              <a:rPr lang="en-US" altLang="zh-CN" dirty="0">
                <a:latin typeface="Times New Roman" panose="02020603050405020304" pitchFamily="18" charset="0"/>
                <a:ea typeface="微软雅黑" panose="020B0503020204020204" charset="-122"/>
                <a:cs typeface="Times New Roman" panose="02020603050405020304" pitchFamily="18" charset="0"/>
              </a:rPr>
              <a:t>40</a:t>
            </a:r>
            <a:r>
              <a:rPr lang="zh-CN" altLang="en-US" dirty="0">
                <a:latin typeface="Times New Roman" panose="02020603050405020304" pitchFamily="18" charset="0"/>
                <a:ea typeface="微软雅黑" panose="020B0503020204020204" charset="-122"/>
                <a:cs typeface="Times New Roman" panose="02020603050405020304" pitchFamily="18" charset="0"/>
              </a:rPr>
              <a:t>年的开发工作，以确保它们能够</a:t>
            </a:r>
            <a:r>
              <a:rPr lang="zh-CN" altLang="en-US" dirty="0">
                <a:solidFill>
                  <a:srgbClr val="FF0000"/>
                </a:solidFill>
                <a:latin typeface="Times New Roman" panose="02020603050405020304" pitchFamily="18" charset="0"/>
                <a:ea typeface="微软雅黑" panose="020B0503020204020204" charset="-122"/>
                <a:cs typeface="Times New Roman" panose="02020603050405020304" pitchFamily="18" charset="0"/>
              </a:rPr>
              <a:t>快速处理</a:t>
            </a:r>
            <a:r>
              <a:rPr lang="zh-CN" altLang="en-US" dirty="0">
                <a:latin typeface="Times New Roman" panose="02020603050405020304" pitchFamily="18" charset="0"/>
                <a:ea typeface="微软雅黑" panose="020B0503020204020204" charset="-122"/>
                <a:cs typeface="Times New Roman" panose="02020603050405020304" pitchFamily="18" charset="0"/>
              </a:rPr>
              <a:t>数据集。</a:t>
            </a:r>
          </a:p>
        </p:txBody>
      </p:sp>
      <p:sp>
        <p:nvSpPr>
          <p:cNvPr id="11" name="矩形 10">
            <a:extLst>
              <a:ext uri="{FF2B5EF4-FFF2-40B4-BE49-F238E27FC236}">
                <a16:creationId xmlns:a16="http://schemas.microsoft.com/office/drawing/2014/main" id="{95825B62-3CE5-4007-A62D-CD05FAC109A3}"/>
              </a:ext>
            </a:extLst>
          </p:cNvPr>
          <p:cNvSpPr/>
          <p:nvPr/>
        </p:nvSpPr>
        <p:spPr>
          <a:xfrm>
            <a:off x="7395479" y="5485205"/>
            <a:ext cx="2683545" cy="276999"/>
          </a:xfrm>
          <a:prstGeom prst="rect">
            <a:avLst/>
          </a:prstGeom>
        </p:spPr>
        <p:txBody>
          <a:bodyPr wrap="square">
            <a:spAutoFit/>
          </a:bodyPr>
          <a:lstStyle/>
          <a:p>
            <a:pPr algn="ctr"/>
            <a:r>
              <a:rPr lang="en-US" altLang="zh-CN" sz="1200" b="1" dirty="0">
                <a:latin typeface="Times New Roman" panose="02020603050405020304" pitchFamily="18" charset="0"/>
                <a:ea typeface="微软雅黑" panose="020B0503020204020204" pitchFamily="34" charset="-122"/>
                <a:cs typeface="Times New Roman" panose="02020603050405020304" pitchFamily="18" charset="0"/>
              </a:rPr>
              <a:t>Hadoop-</a:t>
            </a:r>
            <a:r>
              <a:rPr lang="zh-CN" altLang="en-US" sz="1200" b="1" dirty="0">
                <a:latin typeface="Times New Roman" panose="02020603050405020304" pitchFamily="18" charset="0"/>
                <a:ea typeface="微软雅黑" panose="020B0503020204020204" pitchFamily="34" charset="-122"/>
                <a:cs typeface="Times New Roman" panose="02020603050405020304" pitchFamily="18" charset="0"/>
              </a:rPr>
              <a:t>作者 </a:t>
            </a:r>
            <a:r>
              <a:rPr lang="en-US" altLang="zh-CN" sz="1200" b="1" dirty="0">
                <a:latin typeface="Times New Roman" panose="02020603050405020304" pitchFamily="18" charset="0"/>
                <a:ea typeface="微软雅黑" panose="020B0503020204020204" pitchFamily="34" charset="-122"/>
                <a:cs typeface="Times New Roman" panose="02020603050405020304" pitchFamily="18" charset="0"/>
              </a:rPr>
              <a:t>Doug Cutting</a:t>
            </a:r>
          </a:p>
        </p:txBody>
      </p:sp>
      <p:pic>
        <p:nvPicPr>
          <p:cNvPr id="12" name="图片 11">
            <a:extLst>
              <a:ext uri="{FF2B5EF4-FFF2-40B4-BE49-F238E27FC236}">
                <a16:creationId xmlns:a16="http://schemas.microsoft.com/office/drawing/2014/main" id="{93BFC2E7-53AB-49A4-A73D-C2ADBB7C887E}"/>
              </a:ext>
            </a:extLst>
          </p:cNvPr>
          <p:cNvPicPr>
            <a:picLocks noChangeAspect="1"/>
          </p:cNvPicPr>
          <p:nvPr/>
        </p:nvPicPr>
        <p:blipFill>
          <a:blip r:embed="rId3"/>
          <a:stretch>
            <a:fillRect/>
          </a:stretch>
        </p:blipFill>
        <p:spPr>
          <a:xfrm>
            <a:off x="7033234" y="3209656"/>
            <a:ext cx="1704018" cy="2268995"/>
          </a:xfrm>
          <a:prstGeom prst="rect">
            <a:avLst/>
          </a:prstGeom>
        </p:spPr>
      </p:pic>
      <p:pic>
        <p:nvPicPr>
          <p:cNvPr id="5" name="图片 4">
            <a:extLst>
              <a:ext uri="{FF2B5EF4-FFF2-40B4-BE49-F238E27FC236}">
                <a16:creationId xmlns:a16="http://schemas.microsoft.com/office/drawing/2014/main" id="{056488B8-03FB-47C7-8FDF-E977AB57F2F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37252" y="3216210"/>
            <a:ext cx="1754577" cy="2255885"/>
          </a:xfrm>
          <a:prstGeom prst="rect">
            <a:avLst/>
          </a:prstGeom>
        </p:spPr>
      </p:pic>
    </p:spTree>
    <p:extLst>
      <p:ext uri="{BB962C8B-B14F-4D97-AF65-F5344CB8AC3E}">
        <p14:creationId xmlns:p14="http://schemas.microsoft.com/office/powerpoint/2010/main" val="19630626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标题 1">
            <a:extLst>
              <a:ext uri="{FF2B5EF4-FFF2-40B4-BE49-F238E27FC236}">
                <a16:creationId xmlns:a16="http://schemas.microsoft.com/office/drawing/2014/main" id="{8B783B5D-FF82-46C0-ACA3-C81AFEA22EC9}"/>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In-Database ML Algorithms</a:t>
            </a:r>
          </a:p>
        </p:txBody>
      </p:sp>
      <p:sp>
        <p:nvSpPr>
          <p:cNvPr id="16" name="文本框 15">
            <a:extLst>
              <a:ext uri="{FF2B5EF4-FFF2-40B4-BE49-F238E27FC236}">
                <a16:creationId xmlns:a16="http://schemas.microsoft.com/office/drawing/2014/main" id="{05061330-FBF7-4284-83FB-20BED9604362}"/>
              </a:ext>
            </a:extLst>
          </p:cNvPr>
          <p:cNvSpPr txBox="1"/>
          <p:nvPr/>
        </p:nvSpPr>
        <p:spPr>
          <a:xfrm>
            <a:off x="678562" y="1325563"/>
            <a:ext cx="9813267" cy="510717"/>
          </a:xfrm>
          <a:prstGeom prst="rect">
            <a:avLst/>
          </a:prstGeom>
          <a:noFill/>
        </p:spPr>
        <p:txBody>
          <a:bodyPr wrap="square" rtlCol="0">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The main advantages of using the in-database ML algorithms</a:t>
            </a:r>
            <a:endPar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7" name="内容占位符 2">
            <a:extLst>
              <a:ext uri="{FF2B5EF4-FFF2-40B4-BE49-F238E27FC236}">
                <a16:creationId xmlns:a16="http://schemas.microsoft.com/office/drawing/2014/main" id="{7D845091-3E78-4EF7-AD62-AB5C762F708B}"/>
              </a:ext>
            </a:extLst>
          </p:cNvPr>
          <p:cNvSpPr>
            <a:spLocks noGrp="1"/>
          </p:cNvSpPr>
          <p:nvPr>
            <p:ph idx="1"/>
          </p:nvPr>
        </p:nvSpPr>
        <p:spPr>
          <a:xfrm>
            <a:off x="1095010" y="2077547"/>
            <a:ext cx="7886700" cy="620990"/>
          </a:xfrm>
        </p:spPr>
        <p:txBody>
          <a:bodyPr>
            <a:normAutofit/>
          </a:bodyPr>
          <a:lstStyle/>
          <a:p>
            <a:pPr>
              <a:buClr>
                <a:srgbClr val="C00000"/>
              </a:buClr>
              <a:buFont typeface="Wingdings" panose="05000000000000000000" pitchFamily="2" charset="2"/>
              <a:buChar char="Ø"/>
            </a:pPr>
            <a:r>
              <a:rPr lang="en-US" altLang="zh-CN" sz="2400" b="1" dirty="0">
                <a:solidFill>
                  <a:srgbClr val="FF0000"/>
                </a:solidFill>
                <a:latin typeface="Times New Roman" panose="02020603050405020304" pitchFamily="18" charset="0"/>
                <a:ea typeface="微软雅黑" panose="020B0503020204020204" charset="-122"/>
                <a:cs typeface="Times New Roman" panose="02020603050405020304" pitchFamily="18" charset="0"/>
              </a:rPr>
              <a:t> Real-time deployment and environments</a:t>
            </a:r>
          </a:p>
        </p:txBody>
      </p:sp>
      <p:sp>
        <p:nvSpPr>
          <p:cNvPr id="19" name="圆角矩形 6">
            <a:extLst>
              <a:ext uri="{FF2B5EF4-FFF2-40B4-BE49-F238E27FC236}">
                <a16:creationId xmlns:a16="http://schemas.microsoft.com/office/drawing/2014/main" id="{ECFDD81F-7A85-4B09-A0E0-9A391509DDD5}"/>
              </a:ext>
            </a:extLst>
          </p:cNvPr>
          <p:cNvSpPr/>
          <p:nvPr/>
        </p:nvSpPr>
        <p:spPr>
          <a:xfrm>
            <a:off x="1505732" y="2791114"/>
            <a:ext cx="7547044" cy="408623"/>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zh-CN" altLang="en-US" dirty="0">
                <a:latin typeface="Times New Roman" panose="02020603050405020304" pitchFamily="18" charset="0"/>
                <a:ea typeface="微软雅黑" panose="020B0503020204020204" charset="-122"/>
                <a:cs typeface="Times New Roman" panose="02020603050405020304" pitchFamily="18" charset="0"/>
              </a:rPr>
              <a:t>使用内置</a:t>
            </a:r>
            <a:r>
              <a:rPr lang="en-US" altLang="zh-CN" dirty="0">
                <a:latin typeface="Times New Roman" panose="02020603050405020304" pitchFamily="18" charset="0"/>
                <a:ea typeface="微软雅黑" panose="020B0503020204020204" charset="-122"/>
                <a:cs typeface="Times New Roman" panose="02020603050405020304" pitchFamily="18" charset="0"/>
              </a:rPr>
              <a:t>ML</a:t>
            </a:r>
            <a:r>
              <a:rPr lang="zh-CN" altLang="en-US" dirty="0">
                <a:latin typeface="Times New Roman" panose="02020603050405020304" pitchFamily="18" charset="0"/>
                <a:ea typeface="微软雅黑" panose="020B0503020204020204" charset="-122"/>
                <a:cs typeface="Times New Roman" panose="02020603050405020304" pitchFamily="18" charset="0"/>
              </a:rPr>
              <a:t>算法的数据库开发的模型可以</a:t>
            </a:r>
            <a:r>
              <a:rPr lang="zh-CN" altLang="en-US" dirty="0">
                <a:solidFill>
                  <a:srgbClr val="FF0000"/>
                </a:solidFill>
                <a:latin typeface="Times New Roman" panose="02020603050405020304" pitchFamily="18" charset="0"/>
                <a:ea typeface="微软雅黑" panose="020B0503020204020204" charset="-122"/>
                <a:cs typeface="Times New Roman" panose="02020603050405020304" pitchFamily="18" charset="0"/>
              </a:rPr>
              <a:t>立即部署</a:t>
            </a:r>
            <a:r>
              <a:rPr lang="zh-CN" altLang="en-US" dirty="0">
                <a:latin typeface="Times New Roman" panose="02020603050405020304" pitchFamily="18" charset="0"/>
                <a:ea typeface="微软雅黑" panose="020B0503020204020204" charset="-122"/>
                <a:cs typeface="Times New Roman" panose="02020603050405020304" pitchFamily="18" charset="0"/>
              </a:rPr>
              <a:t>并在</a:t>
            </a:r>
            <a:r>
              <a:rPr lang="zh-CN" altLang="en-US" dirty="0">
                <a:solidFill>
                  <a:srgbClr val="FF0000"/>
                </a:solidFill>
                <a:latin typeface="Times New Roman" panose="02020603050405020304" pitchFamily="18" charset="0"/>
                <a:ea typeface="微软雅黑" panose="020B0503020204020204" charset="-122"/>
                <a:cs typeface="Times New Roman" panose="02020603050405020304" pitchFamily="18" charset="0"/>
              </a:rPr>
              <a:t>实时</a:t>
            </a:r>
            <a:r>
              <a:rPr lang="zh-CN" altLang="en-US" dirty="0">
                <a:latin typeface="Times New Roman" panose="02020603050405020304" pitchFamily="18" charset="0"/>
                <a:ea typeface="微软雅黑" panose="020B0503020204020204" charset="-122"/>
                <a:cs typeface="Times New Roman" panose="02020603050405020304" pitchFamily="18" charset="0"/>
              </a:rPr>
              <a:t>环境中使用</a:t>
            </a:r>
          </a:p>
        </p:txBody>
      </p:sp>
      <p:sp>
        <p:nvSpPr>
          <p:cNvPr id="21" name="圆角矩形 6">
            <a:extLst>
              <a:ext uri="{FF2B5EF4-FFF2-40B4-BE49-F238E27FC236}">
                <a16:creationId xmlns:a16="http://schemas.microsoft.com/office/drawing/2014/main" id="{2C92FA87-5B9D-4634-8DFD-E4CEA0F6868F}"/>
              </a:ext>
            </a:extLst>
          </p:cNvPr>
          <p:cNvSpPr/>
          <p:nvPr/>
        </p:nvSpPr>
        <p:spPr>
          <a:xfrm>
            <a:off x="1505733" y="3449059"/>
            <a:ext cx="7547043" cy="408623"/>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zh-CN" altLang="en-US" dirty="0">
                <a:latin typeface="Times New Roman" panose="02020603050405020304" pitchFamily="18" charset="0"/>
                <a:ea typeface="微软雅黑" panose="020B0503020204020204" charset="-122"/>
                <a:cs typeface="Times New Roman" panose="02020603050405020304" pitchFamily="18" charset="0"/>
              </a:rPr>
              <a:t>这允许将模型集成到日常应用程序中，为最终用户和客户提供</a:t>
            </a:r>
            <a:r>
              <a:rPr lang="zh-CN" altLang="en-US" dirty="0">
                <a:solidFill>
                  <a:srgbClr val="FF0000"/>
                </a:solidFill>
                <a:latin typeface="Times New Roman" panose="02020603050405020304" pitchFamily="18" charset="0"/>
                <a:ea typeface="微软雅黑" panose="020B0503020204020204" charset="-122"/>
                <a:cs typeface="Times New Roman" panose="02020603050405020304" pitchFamily="18" charset="0"/>
              </a:rPr>
              <a:t>实时预测</a:t>
            </a:r>
            <a:endParaRPr lang="zh-CN" altLang="en-US" dirty="0">
              <a:latin typeface="Times New Roman" panose="02020603050405020304" pitchFamily="18" charset="0"/>
              <a:ea typeface="微软雅黑" panose="020B0503020204020204" charset="-122"/>
              <a:cs typeface="Times New Roman" panose="02020603050405020304" pitchFamily="18" charset="0"/>
            </a:endParaRPr>
          </a:p>
        </p:txBody>
      </p:sp>
      <p:sp>
        <p:nvSpPr>
          <p:cNvPr id="10" name="内容占位符 2">
            <a:extLst>
              <a:ext uri="{FF2B5EF4-FFF2-40B4-BE49-F238E27FC236}">
                <a16:creationId xmlns:a16="http://schemas.microsoft.com/office/drawing/2014/main" id="{414B569D-1829-44B5-82E8-DCD53FF258AD}"/>
              </a:ext>
            </a:extLst>
          </p:cNvPr>
          <p:cNvSpPr txBox="1">
            <a:spLocks/>
          </p:cNvSpPr>
          <p:nvPr/>
        </p:nvSpPr>
        <p:spPr>
          <a:xfrm>
            <a:off x="1130543" y="2266378"/>
            <a:ext cx="7886700" cy="62099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C00000"/>
              </a:buClr>
              <a:buFont typeface="Wingdings" panose="05000000000000000000" pitchFamily="2" charset="2"/>
              <a:buChar char="Ø"/>
            </a:pPr>
            <a:endParaRPr lang="zh-CN" altLang="en-US" sz="2400" dirty="0">
              <a:solidFill>
                <a:srgbClr val="FF0000"/>
              </a:solidFill>
              <a:latin typeface="微软雅黑" panose="020B0503020204020204" charset="-122"/>
              <a:ea typeface="微软雅黑" panose="020B0503020204020204" charset="-122"/>
            </a:endParaRPr>
          </a:p>
        </p:txBody>
      </p:sp>
      <p:pic>
        <p:nvPicPr>
          <p:cNvPr id="16388" name="Picture 4" descr="The Top 5 Reasons Real Time Customer Behavior Matters to Any Retailer -  Sophelle">
            <a:extLst>
              <a:ext uri="{FF2B5EF4-FFF2-40B4-BE49-F238E27FC236}">
                <a16:creationId xmlns:a16="http://schemas.microsoft.com/office/drawing/2014/main" id="{5D43AD7F-B867-431F-8DA3-A5C9345AB89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200" r="5613"/>
          <a:stretch/>
        </p:blipFill>
        <p:spPr bwMode="auto">
          <a:xfrm>
            <a:off x="1505732" y="4030737"/>
            <a:ext cx="3914988" cy="2693898"/>
          </a:xfrm>
          <a:prstGeom prst="rect">
            <a:avLst/>
          </a:prstGeom>
          <a:noFill/>
          <a:extLst>
            <a:ext uri="{909E8E84-426E-40DD-AFC4-6F175D3DCCD1}">
              <a14:hiddenFill xmlns:a14="http://schemas.microsoft.com/office/drawing/2010/main">
                <a:solidFill>
                  <a:srgbClr val="FFFFFF"/>
                </a:solidFill>
              </a14:hiddenFill>
            </a:ext>
          </a:extLst>
        </p:spPr>
      </p:pic>
      <p:pic>
        <p:nvPicPr>
          <p:cNvPr id="16390" name="Picture 6" descr="25+ apps that the TED staff swears make their everyday lives easier | TED  Blog">
            <a:extLst>
              <a:ext uri="{FF2B5EF4-FFF2-40B4-BE49-F238E27FC236}">
                <a16:creationId xmlns:a16="http://schemas.microsoft.com/office/drawing/2014/main" id="{8EEA4F76-3C41-4C69-A47E-03E3989B2E6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531" r="4562"/>
          <a:stretch/>
        </p:blipFill>
        <p:spPr bwMode="auto">
          <a:xfrm>
            <a:off x="5655733" y="4025816"/>
            <a:ext cx="3397043" cy="26988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20979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标题 1">
            <a:extLst>
              <a:ext uri="{FF2B5EF4-FFF2-40B4-BE49-F238E27FC236}">
                <a16:creationId xmlns:a16="http://schemas.microsoft.com/office/drawing/2014/main" id="{8B783B5D-FF82-46C0-ACA3-C81AFEA22EC9}"/>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In-Database ML Algorithms</a:t>
            </a:r>
          </a:p>
        </p:txBody>
      </p:sp>
      <p:sp>
        <p:nvSpPr>
          <p:cNvPr id="16" name="文本框 15">
            <a:extLst>
              <a:ext uri="{FF2B5EF4-FFF2-40B4-BE49-F238E27FC236}">
                <a16:creationId xmlns:a16="http://schemas.microsoft.com/office/drawing/2014/main" id="{05061330-FBF7-4284-83FB-20BED9604362}"/>
              </a:ext>
            </a:extLst>
          </p:cNvPr>
          <p:cNvSpPr txBox="1"/>
          <p:nvPr/>
        </p:nvSpPr>
        <p:spPr>
          <a:xfrm>
            <a:off x="678562" y="1325563"/>
            <a:ext cx="9813267" cy="510717"/>
          </a:xfrm>
          <a:prstGeom prst="rect">
            <a:avLst/>
          </a:prstGeom>
          <a:noFill/>
        </p:spPr>
        <p:txBody>
          <a:bodyPr wrap="square" rtlCol="0">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The main advantages of using the in-database ML algorithms</a:t>
            </a:r>
            <a:endPar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7" name="内容占位符 2">
            <a:extLst>
              <a:ext uri="{FF2B5EF4-FFF2-40B4-BE49-F238E27FC236}">
                <a16:creationId xmlns:a16="http://schemas.microsoft.com/office/drawing/2014/main" id="{7D845091-3E78-4EF7-AD62-AB5C762F708B}"/>
              </a:ext>
            </a:extLst>
          </p:cNvPr>
          <p:cNvSpPr>
            <a:spLocks noGrp="1"/>
          </p:cNvSpPr>
          <p:nvPr>
            <p:ph idx="1"/>
          </p:nvPr>
        </p:nvSpPr>
        <p:spPr>
          <a:xfrm>
            <a:off x="1095010" y="2077547"/>
            <a:ext cx="7886700" cy="620990"/>
          </a:xfrm>
        </p:spPr>
        <p:txBody>
          <a:bodyPr>
            <a:normAutofit/>
          </a:bodyPr>
          <a:lstStyle/>
          <a:p>
            <a:pPr>
              <a:buClr>
                <a:srgbClr val="C00000"/>
              </a:buClr>
              <a:buFont typeface="Wingdings" panose="05000000000000000000" pitchFamily="2" charset="2"/>
              <a:buChar char="Ø"/>
            </a:pPr>
            <a:r>
              <a:rPr lang="en-US" altLang="zh-CN" sz="2400" b="1" dirty="0">
                <a:solidFill>
                  <a:srgbClr val="FF0000"/>
                </a:solidFill>
                <a:latin typeface="Times New Roman" panose="02020603050405020304" pitchFamily="18" charset="0"/>
                <a:ea typeface="微软雅黑" panose="020B0503020204020204" charset="-122"/>
                <a:cs typeface="Times New Roman" panose="02020603050405020304" pitchFamily="18" charset="0"/>
              </a:rPr>
              <a:t> Production deployment</a:t>
            </a:r>
          </a:p>
        </p:txBody>
      </p:sp>
      <p:sp>
        <p:nvSpPr>
          <p:cNvPr id="19" name="圆角矩形 6">
            <a:extLst>
              <a:ext uri="{FF2B5EF4-FFF2-40B4-BE49-F238E27FC236}">
                <a16:creationId xmlns:a16="http://schemas.microsoft.com/office/drawing/2014/main" id="{ECFDD81F-7A85-4B09-A0E0-9A391509DDD5}"/>
              </a:ext>
            </a:extLst>
          </p:cNvPr>
          <p:cNvSpPr/>
          <p:nvPr/>
        </p:nvSpPr>
        <p:spPr>
          <a:xfrm>
            <a:off x="1505733" y="2791114"/>
            <a:ext cx="4854428" cy="1021556"/>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zh-CN" altLang="en-US" dirty="0">
                <a:latin typeface="Times New Roman" panose="02020603050405020304" pitchFamily="18" charset="0"/>
                <a:ea typeface="微软雅黑" panose="020B0503020204020204" charset="-122"/>
                <a:cs typeface="Times New Roman" panose="02020603050405020304" pitchFamily="18" charset="0"/>
              </a:rPr>
              <a:t>使用独立</a:t>
            </a:r>
            <a:r>
              <a:rPr lang="en-US" altLang="zh-CN" dirty="0">
                <a:latin typeface="Times New Roman" panose="02020603050405020304" pitchFamily="18" charset="0"/>
                <a:ea typeface="微软雅黑" panose="020B0503020204020204" charset="-122"/>
                <a:cs typeface="Times New Roman" panose="02020603050405020304" pitchFamily="18" charset="0"/>
              </a:rPr>
              <a:t>ML</a:t>
            </a:r>
            <a:r>
              <a:rPr lang="zh-CN" altLang="en-US" dirty="0">
                <a:latin typeface="Times New Roman" panose="02020603050405020304" pitchFamily="18" charset="0"/>
                <a:ea typeface="微软雅黑" panose="020B0503020204020204" charset="-122"/>
                <a:cs typeface="Times New Roman" panose="02020603050405020304" pitchFamily="18" charset="0"/>
              </a:rPr>
              <a:t>软件开发的模型可能必须重新编码到其他编程语言中，然后才能部署到企业应用程序中。</a:t>
            </a:r>
          </a:p>
        </p:txBody>
      </p:sp>
      <p:sp>
        <p:nvSpPr>
          <p:cNvPr id="21" name="圆角矩形 6">
            <a:extLst>
              <a:ext uri="{FF2B5EF4-FFF2-40B4-BE49-F238E27FC236}">
                <a16:creationId xmlns:a16="http://schemas.microsoft.com/office/drawing/2014/main" id="{2C92FA87-5B9D-4634-8DFD-E4CEA0F6868F}"/>
              </a:ext>
            </a:extLst>
          </p:cNvPr>
          <p:cNvSpPr/>
          <p:nvPr/>
        </p:nvSpPr>
        <p:spPr>
          <a:xfrm>
            <a:off x="1505731" y="3990543"/>
            <a:ext cx="4854428" cy="1021556"/>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zh-CN" altLang="en-US" dirty="0">
                <a:latin typeface="Times New Roman" panose="02020603050405020304" pitchFamily="18" charset="0"/>
                <a:ea typeface="微软雅黑" panose="020B0503020204020204" charset="-122"/>
                <a:cs typeface="Times New Roman" panose="02020603050405020304" pitchFamily="18" charset="0"/>
              </a:rPr>
              <a:t>内置</a:t>
            </a:r>
            <a:r>
              <a:rPr lang="en-US" altLang="zh-CN" dirty="0">
                <a:latin typeface="Times New Roman" panose="02020603050405020304" pitchFamily="18" charset="0"/>
                <a:ea typeface="微软雅黑" panose="020B0503020204020204" charset="-122"/>
                <a:cs typeface="Times New Roman" panose="02020603050405020304" pitchFamily="18" charset="0"/>
              </a:rPr>
              <a:t>ML</a:t>
            </a:r>
            <a:r>
              <a:rPr lang="zh-CN" altLang="en-US" dirty="0">
                <a:latin typeface="Times New Roman" panose="02020603050405020304" pitchFamily="18" charset="0"/>
                <a:ea typeface="微软雅黑" panose="020B0503020204020204" charset="-122"/>
                <a:cs typeface="Times New Roman" panose="02020603050405020304" pitchFamily="18" charset="0"/>
              </a:rPr>
              <a:t>的数据库不是这样</a:t>
            </a:r>
            <a:r>
              <a:rPr lang="en-US" altLang="zh-CN" dirty="0">
                <a:latin typeface="Times New Roman" panose="02020603050405020304" pitchFamily="18" charset="0"/>
                <a:ea typeface="微软雅黑" panose="020B0503020204020204" charset="-122"/>
                <a:cs typeface="Times New Roman" panose="02020603050405020304" pitchFamily="18" charset="0"/>
              </a:rPr>
              <a:t>:SQL</a:t>
            </a:r>
            <a:r>
              <a:rPr lang="zh-CN" altLang="en-US" dirty="0">
                <a:latin typeface="Times New Roman" panose="02020603050405020304" pitchFamily="18" charset="0"/>
                <a:ea typeface="微软雅黑" panose="020B0503020204020204" charset="-122"/>
                <a:cs typeface="Times New Roman" panose="02020603050405020304" pitchFamily="18" charset="0"/>
              </a:rPr>
              <a:t>是数据库的语言</a:t>
            </a:r>
            <a:r>
              <a:rPr lang="en-US" altLang="zh-CN" dirty="0">
                <a:latin typeface="Times New Roman" panose="02020603050405020304" pitchFamily="18" charset="0"/>
                <a:ea typeface="微软雅黑" panose="020B0503020204020204" charset="-122"/>
                <a:cs typeface="Times New Roman" panose="02020603050405020304" pitchFamily="18" charset="0"/>
              </a:rPr>
              <a:t>,</a:t>
            </a:r>
            <a:r>
              <a:rPr lang="zh-CN" altLang="en-US" dirty="0">
                <a:latin typeface="Times New Roman" panose="02020603050405020304" pitchFamily="18" charset="0"/>
                <a:ea typeface="微软雅黑" panose="020B0503020204020204" charset="-122"/>
                <a:cs typeface="Times New Roman" panose="02020603050405020304" pitchFamily="18" charset="0"/>
              </a:rPr>
              <a:t>它可以被任何编程语言和数据科学工具使用和调用。</a:t>
            </a:r>
          </a:p>
        </p:txBody>
      </p:sp>
      <p:sp>
        <p:nvSpPr>
          <p:cNvPr id="10" name="内容占位符 2">
            <a:extLst>
              <a:ext uri="{FF2B5EF4-FFF2-40B4-BE49-F238E27FC236}">
                <a16:creationId xmlns:a16="http://schemas.microsoft.com/office/drawing/2014/main" id="{414B569D-1829-44B5-82E8-DCD53FF258AD}"/>
              </a:ext>
            </a:extLst>
          </p:cNvPr>
          <p:cNvSpPr txBox="1">
            <a:spLocks/>
          </p:cNvSpPr>
          <p:nvPr/>
        </p:nvSpPr>
        <p:spPr>
          <a:xfrm>
            <a:off x="1130543" y="2266378"/>
            <a:ext cx="7886700" cy="62099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C00000"/>
              </a:buClr>
              <a:buFont typeface="Wingdings" panose="05000000000000000000" pitchFamily="2" charset="2"/>
              <a:buChar char="Ø"/>
            </a:pPr>
            <a:endParaRPr lang="zh-CN" altLang="en-US" sz="2400" dirty="0">
              <a:solidFill>
                <a:srgbClr val="FF0000"/>
              </a:solidFill>
              <a:latin typeface="微软雅黑" panose="020B0503020204020204" charset="-122"/>
              <a:ea typeface="微软雅黑" panose="020B0503020204020204" charset="-122"/>
            </a:endParaRPr>
          </a:p>
        </p:txBody>
      </p:sp>
      <p:sp>
        <p:nvSpPr>
          <p:cNvPr id="11" name="圆角矩形 6">
            <a:extLst>
              <a:ext uri="{FF2B5EF4-FFF2-40B4-BE49-F238E27FC236}">
                <a16:creationId xmlns:a16="http://schemas.microsoft.com/office/drawing/2014/main" id="{870CD9FB-1F8C-4D20-A604-EA5E6011FF4F}"/>
              </a:ext>
            </a:extLst>
          </p:cNvPr>
          <p:cNvSpPr/>
          <p:nvPr/>
        </p:nvSpPr>
        <p:spPr>
          <a:xfrm>
            <a:off x="1505731" y="5189972"/>
            <a:ext cx="4854428" cy="715089"/>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zh-CN" altLang="en-US" dirty="0">
                <a:latin typeface="Times New Roman" panose="02020603050405020304" pitchFamily="18" charset="0"/>
                <a:ea typeface="微软雅黑" panose="020B0503020204020204" charset="-122"/>
                <a:cs typeface="Times New Roman" panose="02020603050405020304" pitchFamily="18" charset="0"/>
              </a:rPr>
              <a:t>将数据库内模型合并到生产应用程序中是一项简单的任务。</a:t>
            </a:r>
          </a:p>
        </p:txBody>
      </p:sp>
      <p:pic>
        <p:nvPicPr>
          <p:cNvPr id="17412" name="Picture 4" descr="SQL是什麼? 初學者必須知道的懶人包| 國境之男KUO CHING">
            <a:extLst>
              <a:ext uri="{FF2B5EF4-FFF2-40B4-BE49-F238E27FC236}">
                <a16:creationId xmlns:a16="http://schemas.microsoft.com/office/drawing/2014/main" id="{99D534EA-01A3-4847-A360-E464EB3FB7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89585" y="2651126"/>
            <a:ext cx="5067322" cy="34577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49800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标题 1">
            <a:extLst>
              <a:ext uri="{FF2B5EF4-FFF2-40B4-BE49-F238E27FC236}">
                <a16:creationId xmlns:a16="http://schemas.microsoft.com/office/drawing/2014/main" id="{8B783B5D-FF82-46C0-ACA3-C81AFEA22EC9}"/>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In-Database ML Algorithms</a:t>
            </a:r>
          </a:p>
        </p:txBody>
      </p:sp>
      <p:sp>
        <p:nvSpPr>
          <p:cNvPr id="16" name="文本框 15">
            <a:extLst>
              <a:ext uri="{FF2B5EF4-FFF2-40B4-BE49-F238E27FC236}">
                <a16:creationId xmlns:a16="http://schemas.microsoft.com/office/drawing/2014/main" id="{05061330-FBF7-4284-83FB-20BED9604362}"/>
              </a:ext>
            </a:extLst>
          </p:cNvPr>
          <p:cNvSpPr txBox="1"/>
          <p:nvPr/>
        </p:nvSpPr>
        <p:spPr>
          <a:xfrm>
            <a:off x="678562" y="1325563"/>
            <a:ext cx="9813267" cy="510717"/>
          </a:xfrm>
          <a:prstGeom prst="rect">
            <a:avLst/>
          </a:prstGeom>
          <a:noFill/>
        </p:spPr>
        <p:txBody>
          <a:bodyPr wrap="square" rtlCol="0">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Examples of organizations that use in-database ML technologies  </a:t>
            </a:r>
            <a:endPar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7" name="内容占位符 2">
            <a:extLst>
              <a:ext uri="{FF2B5EF4-FFF2-40B4-BE49-F238E27FC236}">
                <a16:creationId xmlns:a16="http://schemas.microsoft.com/office/drawing/2014/main" id="{7D845091-3E78-4EF7-AD62-AB5C762F708B}"/>
              </a:ext>
            </a:extLst>
          </p:cNvPr>
          <p:cNvSpPr>
            <a:spLocks noGrp="1"/>
          </p:cNvSpPr>
          <p:nvPr>
            <p:ph idx="1"/>
          </p:nvPr>
        </p:nvSpPr>
        <p:spPr>
          <a:xfrm>
            <a:off x="1095010" y="2077547"/>
            <a:ext cx="4384302" cy="620990"/>
          </a:xfrm>
        </p:spPr>
        <p:txBody>
          <a:bodyPr>
            <a:normAutofit/>
          </a:bodyPr>
          <a:lstStyle/>
          <a:p>
            <a:pPr>
              <a:buFont typeface="Wingdings" panose="05000000000000000000" pitchFamily="2" charset="2"/>
              <a:buChar char="Ø"/>
            </a:pPr>
            <a:r>
              <a:rPr lang="en-US" altLang="zh-CN" sz="2400" b="1" dirty="0">
                <a:latin typeface="Times New Roman" panose="02020603050405020304" pitchFamily="18" charset="0"/>
                <a:ea typeface="微软雅黑" panose="020B0503020204020204" charset="-122"/>
                <a:cs typeface="Times New Roman" panose="02020603050405020304" pitchFamily="18" charset="0"/>
              </a:rPr>
              <a:t> Fiserv</a:t>
            </a:r>
            <a:r>
              <a:rPr lang="zh-CN" altLang="en-US" sz="2400" b="1" dirty="0">
                <a:latin typeface="Times New Roman" panose="02020603050405020304" pitchFamily="18" charset="0"/>
                <a:ea typeface="微软雅黑" panose="020B0503020204020204" charset="-122"/>
                <a:cs typeface="Times New Roman" panose="02020603050405020304" pitchFamily="18" charset="0"/>
              </a:rPr>
              <a:t>公司</a:t>
            </a:r>
            <a:endParaRPr lang="en-US" altLang="zh-CN" sz="2400" b="1" dirty="0">
              <a:latin typeface="Times New Roman" panose="02020603050405020304" pitchFamily="18" charset="0"/>
              <a:ea typeface="微软雅黑" panose="020B0503020204020204" charset="-122"/>
              <a:cs typeface="Times New Roman" panose="02020603050405020304" pitchFamily="18" charset="0"/>
            </a:endParaRPr>
          </a:p>
        </p:txBody>
      </p:sp>
      <p:sp>
        <p:nvSpPr>
          <p:cNvPr id="11" name="圆角矩形 6">
            <a:extLst>
              <a:ext uri="{FF2B5EF4-FFF2-40B4-BE49-F238E27FC236}">
                <a16:creationId xmlns:a16="http://schemas.microsoft.com/office/drawing/2014/main" id="{870CD9FB-1F8C-4D20-A604-EA5E6011FF4F}"/>
              </a:ext>
            </a:extLst>
          </p:cNvPr>
          <p:cNvSpPr/>
          <p:nvPr/>
        </p:nvSpPr>
        <p:spPr>
          <a:xfrm>
            <a:off x="1498644" y="2666586"/>
            <a:ext cx="4306733" cy="1328023"/>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zh-CN" altLang="en-US" dirty="0">
                <a:latin typeface="Times New Roman" panose="02020603050405020304" pitchFamily="18" charset="0"/>
                <a:ea typeface="微软雅黑" panose="020B0503020204020204" charset="-122"/>
                <a:cs typeface="Times New Roman" panose="02020603050405020304" pitchFamily="18" charset="0"/>
              </a:rPr>
              <a:t>该公司为金融行业和医保行业提供信息管理系统和服务。通过使用</a:t>
            </a:r>
            <a:r>
              <a:rPr lang="en-US" altLang="zh-CN" dirty="0">
                <a:latin typeface="Times New Roman" panose="02020603050405020304" pitchFamily="18" charset="0"/>
                <a:ea typeface="微软雅黑" panose="020B0503020204020204" charset="-122"/>
                <a:cs typeface="Times New Roman" panose="02020603050405020304" pitchFamily="18" charset="0"/>
              </a:rPr>
              <a:t>In-Database ML</a:t>
            </a:r>
            <a:r>
              <a:rPr lang="zh-CN" altLang="en-US" dirty="0">
                <a:latin typeface="Times New Roman" panose="02020603050405020304" pitchFamily="18" charset="0"/>
                <a:ea typeface="微软雅黑" panose="020B0503020204020204" charset="-122"/>
                <a:cs typeface="Times New Roman" panose="02020603050405020304" pitchFamily="18" charset="0"/>
              </a:rPr>
              <a:t>，创建</a:t>
            </a:r>
            <a:r>
              <a:rPr lang="en-US" altLang="zh-CN" dirty="0">
                <a:latin typeface="Times New Roman" panose="02020603050405020304" pitchFamily="18" charset="0"/>
                <a:ea typeface="微软雅黑" panose="020B0503020204020204" charset="-122"/>
                <a:cs typeface="Times New Roman" panose="02020603050405020304" pitchFamily="18" charset="0"/>
              </a:rPr>
              <a:t>/</a:t>
            </a:r>
            <a:r>
              <a:rPr lang="zh-CN" altLang="en-US" dirty="0">
                <a:latin typeface="Times New Roman" panose="02020603050405020304" pitchFamily="18" charset="0"/>
                <a:ea typeface="微软雅黑" panose="020B0503020204020204" charset="-122"/>
                <a:cs typeface="Times New Roman" panose="02020603050405020304" pitchFamily="18" charset="0"/>
              </a:rPr>
              <a:t>更新和开发一个欺诈检测模型的时间从一周缩减至几个小时。</a:t>
            </a:r>
          </a:p>
        </p:txBody>
      </p:sp>
      <p:sp>
        <p:nvSpPr>
          <p:cNvPr id="12" name="内容占位符 2">
            <a:extLst>
              <a:ext uri="{FF2B5EF4-FFF2-40B4-BE49-F238E27FC236}">
                <a16:creationId xmlns:a16="http://schemas.microsoft.com/office/drawing/2014/main" id="{0EF112E4-164F-4482-AE82-9ABC2B77C7BF}"/>
              </a:ext>
            </a:extLst>
          </p:cNvPr>
          <p:cNvSpPr txBox="1">
            <a:spLocks/>
          </p:cNvSpPr>
          <p:nvPr/>
        </p:nvSpPr>
        <p:spPr>
          <a:xfrm>
            <a:off x="1095010" y="4464539"/>
            <a:ext cx="4136209" cy="62099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en-US" altLang="zh-CN" sz="2400" b="1" dirty="0">
                <a:latin typeface="Times New Roman" panose="02020603050405020304" pitchFamily="18" charset="0"/>
                <a:ea typeface="微软雅黑" panose="020B0503020204020204" charset="-122"/>
                <a:cs typeface="Times New Roman" panose="02020603050405020304" pitchFamily="18" charset="0"/>
              </a:rPr>
              <a:t> Wargaming</a:t>
            </a:r>
            <a:r>
              <a:rPr lang="zh-CN" altLang="en-US" sz="2400" b="1" dirty="0">
                <a:latin typeface="Times New Roman" panose="02020603050405020304" pitchFamily="18" charset="0"/>
                <a:ea typeface="微软雅黑" panose="020B0503020204020204" charset="-122"/>
                <a:cs typeface="Times New Roman" panose="02020603050405020304" pitchFamily="18" charset="0"/>
              </a:rPr>
              <a:t>公司</a:t>
            </a:r>
            <a:endParaRPr lang="en-US" altLang="zh-CN" sz="2400" b="1" dirty="0">
              <a:latin typeface="Times New Roman" panose="02020603050405020304" pitchFamily="18" charset="0"/>
              <a:ea typeface="微软雅黑" panose="020B0503020204020204" charset="-122"/>
              <a:cs typeface="Times New Roman" panose="02020603050405020304" pitchFamily="18" charset="0"/>
            </a:endParaRPr>
          </a:p>
        </p:txBody>
      </p:sp>
      <p:sp>
        <p:nvSpPr>
          <p:cNvPr id="13" name="圆角矩形 6">
            <a:extLst>
              <a:ext uri="{FF2B5EF4-FFF2-40B4-BE49-F238E27FC236}">
                <a16:creationId xmlns:a16="http://schemas.microsoft.com/office/drawing/2014/main" id="{411BA2CB-0F9D-470E-A809-B14A79B452A3}"/>
              </a:ext>
            </a:extLst>
          </p:cNvPr>
          <p:cNvSpPr/>
          <p:nvPr/>
        </p:nvSpPr>
        <p:spPr>
          <a:xfrm>
            <a:off x="1498643" y="5085529"/>
            <a:ext cx="4306733" cy="1021556"/>
          </a:xfrm>
          <a:prstGeom prst="roundRect">
            <a:avLst/>
          </a:prstGeom>
          <a:noFill/>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zh-CN" altLang="en-US" dirty="0">
                <a:latin typeface="Times New Roman" panose="02020603050405020304" pitchFamily="18" charset="0"/>
                <a:ea typeface="微软雅黑" panose="020B0503020204020204" charset="-122"/>
                <a:cs typeface="Times New Roman" panose="02020603050405020304" pitchFamily="18" charset="0"/>
              </a:rPr>
              <a:t>该公司创建了</a:t>
            </a:r>
            <a:r>
              <a:rPr lang="en-US" altLang="zh-CN" dirty="0">
                <a:latin typeface="Times New Roman" panose="02020603050405020304" pitchFamily="18" charset="0"/>
                <a:ea typeface="微软雅黑" panose="020B0503020204020204" charset="-122"/>
                <a:cs typeface="Times New Roman" panose="02020603050405020304" pitchFamily="18" charset="0"/>
              </a:rPr>
              <a:t>《</a:t>
            </a:r>
            <a:r>
              <a:rPr lang="zh-CN" altLang="en-US" dirty="0">
                <a:latin typeface="Times New Roman" panose="02020603050405020304" pitchFamily="18" charset="0"/>
                <a:ea typeface="微软雅黑" panose="020B0503020204020204" charset="-122"/>
                <a:cs typeface="Times New Roman" panose="02020603050405020304" pitchFamily="18" charset="0"/>
              </a:rPr>
              <a:t>坦克世界</a:t>
            </a:r>
            <a:r>
              <a:rPr lang="en-US" altLang="zh-CN" dirty="0">
                <a:latin typeface="Times New Roman" panose="02020603050405020304" pitchFamily="18" charset="0"/>
                <a:ea typeface="微软雅黑" panose="020B0503020204020204" charset="-122"/>
                <a:cs typeface="Times New Roman" panose="02020603050405020304" pitchFamily="18" charset="0"/>
              </a:rPr>
              <a:t>》</a:t>
            </a:r>
            <a:r>
              <a:rPr lang="zh-CN" altLang="en-US" dirty="0">
                <a:latin typeface="Times New Roman" panose="02020603050405020304" pitchFamily="18" charset="0"/>
                <a:ea typeface="微软雅黑" panose="020B0503020204020204" charset="-122"/>
                <a:cs typeface="Times New Roman" panose="02020603050405020304" pitchFamily="18" charset="0"/>
              </a:rPr>
              <a:t>等游戏，其使用</a:t>
            </a:r>
            <a:r>
              <a:rPr lang="en-US" altLang="zh-CN" dirty="0">
                <a:latin typeface="Times New Roman" panose="02020603050405020304" pitchFamily="18" charset="0"/>
                <a:ea typeface="微软雅黑" panose="020B0503020204020204" charset="-122"/>
                <a:cs typeface="Times New Roman" panose="02020603050405020304" pitchFamily="18" charset="0"/>
              </a:rPr>
              <a:t>In-Database ML</a:t>
            </a:r>
            <a:r>
              <a:rPr lang="zh-CN" altLang="en-US" dirty="0">
                <a:latin typeface="Times New Roman" panose="02020603050405020304" pitchFamily="18" charset="0"/>
                <a:ea typeface="微软雅黑" panose="020B0503020204020204" charset="-122"/>
                <a:cs typeface="Times New Roman" panose="02020603050405020304" pitchFamily="18" charset="0"/>
              </a:rPr>
              <a:t>进行超</a:t>
            </a:r>
            <a:r>
              <a:rPr lang="en-US" altLang="zh-CN" dirty="0">
                <a:latin typeface="Times New Roman" panose="02020603050405020304" pitchFamily="18" charset="0"/>
                <a:ea typeface="微软雅黑" panose="020B0503020204020204" charset="-122"/>
                <a:cs typeface="Times New Roman" panose="02020603050405020304" pitchFamily="18" charset="0"/>
              </a:rPr>
              <a:t>1.2</a:t>
            </a:r>
            <a:r>
              <a:rPr lang="zh-CN" altLang="en-US" dirty="0">
                <a:latin typeface="Times New Roman" panose="02020603050405020304" pitchFamily="18" charset="0"/>
                <a:ea typeface="微软雅黑" panose="020B0503020204020204" charset="-122"/>
                <a:cs typeface="Times New Roman" panose="02020603050405020304" pitchFamily="18" charset="0"/>
              </a:rPr>
              <a:t>亿客户的交互模型建模和预测。</a:t>
            </a:r>
          </a:p>
        </p:txBody>
      </p:sp>
      <p:pic>
        <p:nvPicPr>
          <p:cNvPr id="26626" name="Picture 2" descr="Finance Blog - Mint2Save | Fiserv: Best Global provider of Financial  Services Technology - Finance Blog - Mint2Save">
            <a:extLst>
              <a:ext uri="{FF2B5EF4-FFF2-40B4-BE49-F238E27FC236}">
                <a16:creationId xmlns:a16="http://schemas.microsoft.com/office/drawing/2014/main" id="{8B17FB0A-E088-40B2-8944-942C69C7169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11799" y="2178081"/>
            <a:ext cx="2402956" cy="2014510"/>
          </a:xfrm>
          <a:prstGeom prst="rect">
            <a:avLst/>
          </a:prstGeom>
          <a:noFill/>
          <a:extLst>
            <a:ext uri="{909E8E84-426E-40DD-AFC4-6F175D3DCCD1}">
              <a14:hiddenFill xmlns:a14="http://schemas.microsoft.com/office/drawing/2010/main">
                <a:solidFill>
                  <a:srgbClr val="FFFFFF"/>
                </a:solidFill>
              </a14:hiddenFill>
            </a:ext>
          </a:extLst>
        </p:spPr>
      </p:pic>
      <p:pic>
        <p:nvPicPr>
          <p:cNvPr id="26628" name="Picture 4" descr="Digital Mindset, Connect the Dots in Financial Services | Fiserv">
            <a:extLst>
              <a:ext uri="{FF2B5EF4-FFF2-40B4-BE49-F238E27FC236}">
                <a16:creationId xmlns:a16="http://schemas.microsoft.com/office/drawing/2014/main" id="{45C3974B-85A5-4BB9-939A-D48BBD728E7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217306" y="2115557"/>
            <a:ext cx="2022712" cy="2305892"/>
          </a:xfrm>
          <a:prstGeom prst="rect">
            <a:avLst/>
          </a:prstGeom>
          <a:noFill/>
          <a:extLst>
            <a:ext uri="{909E8E84-426E-40DD-AFC4-6F175D3DCCD1}">
              <a14:hiddenFill xmlns:a14="http://schemas.microsoft.com/office/drawing/2010/main">
                <a:solidFill>
                  <a:srgbClr val="FFFFFF"/>
                </a:solidFill>
              </a14:hiddenFill>
            </a:ext>
          </a:extLst>
        </p:spPr>
      </p:pic>
      <p:pic>
        <p:nvPicPr>
          <p:cNvPr id="26630" name="Picture 6" descr="Style-guide management system">
            <a:extLst>
              <a:ext uri="{FF2B5EF4-FFF2-40B4-BE49-F238E27FC236}">
                <a16:creationId xmlns:a16="http://schemas.microsoft.com/office/drawing/2014/main" id="{18F4165C-7D94-4679-8ED1-9C72FC2DEB9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0799" t="927" r="21122" b="8119"/>
          <a:stretch/>
        </p:blipFill>
        <p:spPr bwMode="auto">
          <a:xfrm>
            <a:off x="6411799" y="4705543"/>
            <a:ext cx="2480201" cy="1899857"/>
          </a:xfrm>
          <a:prstGeom prst="rect">
            <a:avLst/>
          </a:prstGeom>
          <a:noFill/>
          <a:extLst>
            <a:ext uri="{909E8E84-426E-40DD-AFC4-6F175D3DCCD1}">
              <a14:hiddenFill xmlns:a14="http://schemas.microsoft.com/office/drawing/2010/main">
                <a:solidFill>
                  <a:srgbClr val="FFFFFF"/>
                </a:solidFill>
              </a14:hiddenFill>
            </a:ext>
          </a:extLst>
        </p:spPr>
      </p:pic>
      <p:pic>
        <p:nvPicPr>
          <p:cNvPr id="26632" name="Picture 8" descr="Wargaming.net World of Tanks $25 Code [Digital] WARGAMING.NET WORLD OF  TANKS $ - Best Buy">
            <a:extLst>
              <a:ext uri="{FF2B5EF4-FFF2-40B4-BE49-F238E27FC236}">
                <a16:creationId xmlns:a16="http://schemas.microsoft.com/office/drawing/2014/main" id="{3615EE96-493A-4E2E-B3A4-6E1A86158468}"/>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7428" t="2927" r="9873"/>
          <a:stretch/>
        </p:blipFill>
        <p:spPr bwMode="auto">
          <a:xfrm>
            <a:off x="9075538" y="4705542"/>
            <a:ext cx="2540873" cy="18998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3699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a:extLst>
              <a:ext uri="{FF2B5EF4-FFF2-40B4-BE49-F238E27FC236}">
                <a16:creationId xmlns:a16="http://schemas.microsoft.com/office/drawing/2014/main" id="{9F679F9F-3575-4699-B5B7-F87C12550B25}"/>
              </a:ext>
            </a:extLst>
          </p:cNvPr>
          <p:cNvSpPr/>
          <p:nvPr/>
        </p:nvSpPr>
        <p:spPr>
          <a:xfrm>
            <a:off x="672076" y="1158820"/>
            <a:ext cx="11418892" cy="51161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What are data?</a:t>
            </a:r>
          </a:p>
        </p:txBody>
      </p:sp>
      <p:sp>
        <p:nvSpPr>
          <p:cNvPr id="9" name="标题 1">
            <a:extLst>
              <a:ext uri="{FF2B5EF4-FFF2-40B4-BE49-F238E27FC236}">
                <a16:creationId xmlns:a16="http://schemas.microsoft.com/office/drawing/2014/main" id="{9F86782C-EE77-43CF-BAE2-828559F7AB78}"/>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内容回顾</a:t>
            </a:r>
          </a:p>
        </p:txBody>
      </p:sp>
      <p:sp>
        <p:nvSpPr>
          <p:cNvPr id="2" name="灯片编号占位符 1">
            <a:extLst>
              <a:ext uri="{FF2B5EF4-FFF2-40B4-BE49-F238E27FC236}">
                <a16:creationId xmlns:a16="http://schemas.microsoft.com/office/drawing/2014/main" id="{D45B1A33-E05D-44EC-94F6-C0A3AADA6FC1}"/>
              </a:ext>
            </a:extLst>
          </p:cNvPr>
          <p:cNvSpPr>
            <a:spLocks noGrp="1"/>
          </p:cNvSpPr>
          <p:nvPr>
            <p:ph type="sldNum" sz="quarter" idx="12"/>
          </p:nvPr>
        </p:nvSpPr>
        <p:spPr>
          <a:xfrm>
            <a:off x="8620345" y="6335880"/>
            <a:ext cx="2743200" cy="365125"/>
          </a:xfrm>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3</a:t>
            </a:fld>
            <a:endParaRPr lang="zh-CN" altLang="en-US" dirty="0">
              <a:latin typeface="Times New Roman" panose="02020603050405020304" pitchFamily="18" charset="0"/>
              <a:cs typeface="Times New Roman" panose="02020603050405020304" pitchFamily="18" charset="0"/>
            </a:endParaRPr>
          </a:p>
        </p:txBody>
      </p:sp>
      <p:sp>
        <p:nvSpPr>
          <p:cNvPr id="15" name="文本框 14">
            <a:extLst>
              <a:ext uri="{FF2B5EF4-FFF2-40B4-BE49-F238E27FC236}">
                <a16:creationId xmlns:a16="http://schemas.microsoft.com/office/drawing/2014/main" id="{0072B817-6D59-4A17-B792-642799108A79}"/>
              </a:ext>
            </a:extLst>
          </p:cNvPr>
          <p:cNvSpPr txBox="1"/>
          <p:nvPr/>
        </p:nvSpPr>
        <p:spPr>
          <a:xfrm>
            <a:off x="1066439" y="1695702"/>
            <a:ext cx="9550193" cy="499432"/>
          </a:xfrm>
          <a:prstGeom prst="rect">
            <a:avLst/>
          </a:prstGeom>
          <a:noFill/>
        </p:spPr>
        <p:txBody>
          <a:bodyPr wrap="square" rtlCol="0">
            <a:spAutoFit/>
          </a:bodyPr>
          <a:lstStyle/>
          <a:p>
            <a:pPr marL="457200" indent="-457200">
              <a:lnSpc>
                <a:spcPct val="150000"/>
              </a:lnSpc>
              <a:buFont typeface="Wingdings" panose="05000000000000000000" pitchFamily="2" charset="2"/>
              <a:buChar char="Ø"/>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一个数据或一条信息是真实世界实体（人、物体或事件）的抽象 </a:t>
            </a: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矩形 15">
            <a:extLst>
              <a:ext uri="{FF2B5EF4-FFF2-40B4-BE49-F238E27FC236}">
                <a16:creationId xmlns:a16="http://schemas.microsoft.com/office/drawing/2014/main" id="{4200AC7A-E9CE-412F-BF83-B7A07A1832DD}"/>
              </a:ext>
            </a:extLst>
          </p:cNvPr>
          <p:cNvSpPr/>
          <p:nvPr/>
        </p:nvSpPr>
        <p:spPr>
          <a:xfrm>
            <a:off x="672076" y="2370648"/>
            <a:ext cx="3265940" cy="51161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数据的分类</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7" name="文本框 16">
            <a:extLst>
              <a:ext uri="{FF2B5EF4-FFF2-40B4-BE49-F238E27FC236}">
                <a16:creationId xmlns:a16="http://schemas.microsoft.com/office/drawing/2014/main" id="{4AB3E717-5A3F-492D-979E-D2EA941128E7}"/>
              </a:ext>
            </a:extLst>
          </p:cNvPr>
          <p:cNvSpPr txBox="1"/>
          <p:nvPr/>
        </p:nvSpPr>
        <p:spPr>
          <a:xfrm>
            <a:off x="1066439" y="2882263"/>
            <a:ext cx="2457049" cy="1421992"/>
          </a:xfrm>
          <a:prstGeom prst="rect">
            <a:avLst/>
          </a:prstGeom>
          <a:noFill/>
        </p:spPr>
        <p:txBody>
          <a:bodyPr wrap="square" rtlCol="0">
            <a:spAutoFit/>
          </a:bodyPr>
          <a:lstStyle/>
          <a:p>
            <a:pPr marL="457200" indent="-457200">
              <a:lnSpc>
                <a:spcPct val="150000"/>
              </a:lnSpc>
              <a:buFont typeface="Wingdings" panose="05000000000000000000" pitchFamily="2" charset="2"/>
              <a:buChar char="Ø"/>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结构化数据</a:t>
            </a: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a:p>
            <a:pPr marL="457200" indent="-457200">
              <a:lnSpc>
                <a:spcPct val="150000"/>
              </a:lnSpc>
              <a:buFont typeface="Wingdings" panose="05000000000000000000" pitchFamily="2" charset="2"/>
              <a:buChar char="Ø"/>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非结构化数据</a:t>
            </a: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a:p>
            <a:pPr marL="457200" indent="-457200">
              <a:lnSpc>
                <a:spcPct val="150000"/>
              </a:lnSpc>
              <a:buFont typeface="Wingdings" panose="05000000000000000000" pitchFamily="2" charset="2"/>
              <a:buChar char="Ø"/>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半结构化数据</a:t>
            </a: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4" name="矩形 23">
            <a:extLst>
              <a:ext uri="{FF2B5EF4-FFF2-40B4-BE49-F238E27FC236}">
                <a16:creationId xmlns:a16="http://schemas.microsoft.com/office/drawing/2014/main" id="{AB48D37A-FBD9-42DB-A5D8-9A5526AB6ADC}"/>
              </a:ext>
            </a:extLst>
          </p:cNvPr>
          <p:cNvSpPr/>
          <p:nvPr/>
        </p:nvSpPr>
        <p:spPr>
          <a:xfrm>
            <a:off x="672076" y="4396726"/>
            <a:ext cx="3570740" cy="51161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 属性的分类</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8" name="文本框 17">
            <a:extLst>
              <a:ext uri="{FF2B5EF4-FFF2-40B4-BE49-F238E27FC236}">
                <a16:creationId xmlns:a16="http://schemas.microsoft.com/office/drawing/2014/main" id="{7EA060BA-B06D-4299-B83F-061E597AAC68}"/>
              </a:ext>
            </a:extLst>
          </p:cNvPr>
          <p:cNvSpPr txBox="1"/>
          <p:nvPr/>
        </p:nvSpPr>
        <p:spPr>
          <a:xfrm>
            <a:off x="1066438" y="4914916"/>
            <a:ext cx="2457049" cy="1422762"/>
          </a:xfrm>
          <a:prstGeom prst="rect">
            <a:avLst/>
          </a:prstGeom>
          <a:noFill/>
        </p:spPr>
        <p:txBody>
          <a:bodyPr wrap="square" rtlCol="0">
            <a:spAutoFit/>
          </a:bodyPr>
          <a:lstStyle/>
          <a:p>
            <a:pPr marL="457200" indent="-457200">
              <a:lnSpc>
                <a:spcPct val="150000"/>
              </a:lnSpc>
              <a:buFont typeface="Wingdings" panose="05000000000000000000" pitchFamily="2" charset="2"/>
              <a:buChar char="Ø"/>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数值型</a:t>
            </a: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a:p>
            <a:pPr marL="457200" indent="-457200">
              <a:lnSpc>
                <a:spcPct val="150000"/>
              </a:lnSpc>
              <a:buFont typeface="Wingdings" panose="05000000000000000000" pitchFamily="2" charset="2"/>
              <a:buChar char="Ø"/>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名词型</a:t>
            </a: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a:p>
            <a:pPr marL="457200" indent="-457200">
              <a:lnSpc>
                <a:spcPct val="150000"/>
              </a:lnSpc>
              <a:buFont typeface="Wingdings" panose="05000000000000000000" pitchFamily="2" charset="2"/>
              <a:buChar char="Ø"/>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序数型</a:t>
            </a: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p:txBody>
      </p:sp>
      <p:graphicFrame>
        <p:nvGraphicFramePr>
          <p:cNvPr id="21" name="表格 3">
            <a:extLst>
              <a:ext uri="{FF2B5EF4-FFF2-40B4-BE49-F238E27FC236}">
                <a16:creationId xmlns:a16="http://schemas.microsoft.com/office/drawing/2014/main" id="{AF5DD3C7-98C1-4DD3-9933-268BC9B132DA}"/>
              </a:ext>
            </a:extLst>
          </p:cNvPr>
          <p:cNvGraphicFramePr>
            <a:graphicFrameLocks noGrp="1"/>
          </p:cNvGraphicFramePr>
          <p:nvPr>
            <p:extLst>
              <p:ext uri="{D42A27DB-BD31-4B8C-83A1-F6EECF244321}">
                <p14:modId xmlns:p14="http://schemas.microsoft.com/office/powerpoint/2010/main" val="333276829"/>
              </p:ext>
            </p:extLst>
          </p:nvPr>
        </p:nvGraphicFramePr>
        <p:xfrm>
          <a:off x="3356547" y="5000051"/>
          <a:ext cx="3024975" cy="1341120"/>
        </p:xfrm>
        <a:graphic>
          <a:graphicData uri="http://schemas.openxmlformats.org/drawingml/2006/table">
            <a:tbl>
              <a:tblPr firstRow="1" bandRow="1">
                <a:tableStyleId>{5940675A-B579-460E-94D1-54222C63F5DA}</a:tableStyleId>
              </a:tblPr>
              <a:tblGrid>
                <a:gridCol w="1008325">
                  <a:extLst>
                    <a:ext uri="{9D8B030D-6E8A-4147-A177-3AD203B41FA5}">
                      <a16:colId xmlns:a16="http://schemas.microsoft.com/office/drawing/2014/main" val="1233534404"/>
                    </a:ext>
                  </a:extLst>
                </a:gridCol>
                <a:gridCol w="1008325">
                  <a:extLst>
                    <a:ext uri="{9D8B030D-6E8A-4147-A177-3AD203B41FA5}">
                      <a16:colId xmlns:a16="http://schemas.microsoft.com/office/drawing/2014/main" val="3118061738"/>
                    </a:ext>
                  </a:extLst>
                </a:gridCol>
                <a:gridCol w="1008325">
                  <a:extLst>
                    <a:ext uri="{9D8B030D-6E8A-4147-A177-3AD203B41FA5}">
                      <a16:colId xmlns:a16="http://schemas.microsoft.com/office/drawing/2014/main" val="1811500090"/>
                    </a:ext>
                  </a:extLst>
                </a:gridCol>
              </a:tblGrid>
              <a:tr h="317653">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书名</a:t>
                      </a:r>
                    </a:p>
                  </a:txBody>
                  <a:tcPr>
                    <a:solidFill>
                      <a:srgbClr val="A8C4E6"/>
                    </a:solidFill>
                  </a:tcPr>
                </a:tc>
                <a:tc>
                  <a:txBody>
                    <a:bodyPr/>
                    <a:lstStyle/>
                    <a:p>
                      <a:pPr algn="ctr"/>
                      <a:r>
                        <a:rPr lang="zh-CN" altLang="en-US" sz="16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艾玛</a:t>
                      </a:r>
                    </a:p>
                  </a:txBody>
                  <a:tcPr>
                    <a:solidFill>
                      <a:srgbClr val="A8C4E6"/>
                    </a:solidFill>
                  </a:tcPr>
                </a:tc>
                <a:tc>
                  <a:txBody>
                    <a:bodyPr/>
                    <a:lstStyle/>
                    <a:p>
                      <a:pPr algn="ctr"/>
                      <a:r>
                        <a:rPr lang="zh-CN" altLang="en-US" sz="16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德古拉</a:t>
                      </a:r>
                    </a:p>
                  </a:txBody>
                  <a:tcPr>
                    <a:solidFill>
                      <a:srgbClr val="A8C4E6"/>
                    </a:solidFill>
                  </a:tcPr>
                </a:tc>
                <a:extLst>
                  <a:ext uri="{0D108BD9-81ED-4DB2-BD59-A6C34878D82A}">
                    <a16:rowId xmlns:a16="http://schemas.microsoft.com/office/drawing/2014/main" val="3560476248"/>
                  </a:ext>
                </a:extLst>
              </a:tr>
              <a:tr h="317653">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作者</a:t>
                      </a:r>
                    </a:p>
                  </a:txBody>
                  <a:tcPr>
                    <a:solidFill>
                      <a:srgbClr val="A8C4E6"/>
                    </a:solidFill>
                  </a:tcPr>
                </a:tc>
                <a:tc>
                  <a:txBody>
                    <a:bodyPr/>
                    <a:lstStyle/>
                    <a:p>
                      <a:pPr algn="ctr"/>
                      <a:r>
                        <a:rPr lang="zh-CN" altLang="en-US" sz="16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奥斯汀</a:t>
                      </a:r>
                    </a:p>
                  </a:txBody>
                  <a:tcPr>
                    <a:solidFill>
                      <a:srgbClr val="A8C4E6"/>
                    </a:solidFill>
                  </a:tcPr>
                </a:tc>
                <a:tc>
                  <a:txBody>
                    <a:bodyPr/>
                    <a:lstStyle/>
                    <a:p>
                      <a:pPr algn="ctr"/>
                      <a:r>
                        <a:rPr lang="zh-CN" altLang="en-US" sz="16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斯托克</a:t>
                      </a:r>
                    </a:p>
                  </a:txBody>
                  <a:tcPr>
                    <a:solidFill>
                      <a:srgbClr val="A8C4E6"/>
                    </a:solidFill>
                  </a:tcPr>
                </a:tc>
                <a:extLst>
                  <a:ext uri="{0D108BD9-81ED-4DB2-BD59-A6C34878D82A}">
                    <a16:rowId xmlns:a16="http://schemas.microsoft.com/office/drawing/2014/main" val="279213088"/>
                  </a:ext>
                </a:extLst>
              </a:tr>
              <a:tr h="31765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版本</a:t>
                      </a:r>
                    </a:p>
                  </a:txBody>
                  <a:tcPr>
                    <a:solidFill>
                      <a:srgbClr val="A1CB8D"/>
                    </a:solidFill>
                  </a:tcPr>
                </a:tc>
                <a:tc>
                  <a:txBody>
                    <a:bodyPr/>
                    <a:lstStyle/>
                    <a:p>
                      <a:pPr algn="ctr"/>
                      <a:r>
                        <a:rPr lang="en-US" altLang="zh-CN" sz="16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20</a:t>
                      </a:r>
                      <a:r>
                        <a:rPr lang="en-US" altLang="zh-CN" sz="1600" baseline="30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th</a:t>
                      </a:r>
                      <a:endParaRPr lang="zh-CN" altLang="en-US" sz="16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solidFill>
                      <a:srgbClr val="A1CB8D"/>
                    </a:solidFill>
                  </a:tcPr>
                </a:tc>
                <a:tc>
                  <a:txBody>
                    <a:bodyPr/>
                    <a:lstStyle/>
                    <a:p>
                      <a:pPr algn="ctr"/>
                      <a:r>
                        <a:rPr lang="en-US" altLang="zh-CN" sz="16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15</a:t>
                      </a:r>
                      <a:r>
                        <a:rPr lang="en-US" altLang="zh-CN" sz="1600" baseline="30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th</a:t>
                      </a:r>
                      <a:endParaRPr lang="zh-CN" altLang="en-US" sz="16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solidFill>
                      <a:srgbClr val="A1CB8D"/>
                    </a:solidFill>
                  </a:tcPr>
                </a:tc>
                <a:extLst>
                  <a:ext uri="{0D108BD9-81ED-4DB2-BD59-A6C34878D82A}">
                    <a16:rowId xmlns:a16="http://schemas.microsoft.com/office/drawing/2014/main" val="1028261179"/>
                  </a:ext>
                </a:extLst>
              </a:tr>
              <a:tr h="31763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b="1" kern="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价格</a:t>
                      </a:r>
                    </a:p>
                  </a:txBody>
                  <a:tcPr>
                    <a:solidFill>
                      <a:srgbClr val="F7AA8A"/>
                    </a:solidFill>
                  </a:tcPr>
                </a:tc>
                <a:tc>
                  <a:txBody>
                    <a:bodyPr/>
                    <a:lstStyle/>
                    <a:p>
                      <a:pPr marL="0" algn="ctr" defTabSz="914400" rtl="0" eaLnBrk="1" latinLnBrk="0" hangingPunct="1"/>
                      <a:r>
                        <a:rPr lang="en-US" altLang="zh-CN" sz="1600" b="1" kern="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$5.75</a:t>
                      </a:r>
                      <a:endParaRPr lang="zh-CN" altLang="en-US" sz="1600" b="1" kern="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solidFill>
                      <a:srgbClr val="F7AA8A"/>
                    </a:solidFill>
                  </a:tcPr>
                </a:tc>
                <a:tc>
                  <a:txBody>
                    <a:bodyPr/>
                    <a:lstStyle/>
                    <a:p>
                      <a:pPr marL="0" algn="ctr" defTabSz="914400" rtl="0" eaLnBrk="1" latinLnBrk="0" hangingPunct="1"/>
                      <a:r>
                        <a:rPr lang="en-US" altLang="zh-CN" sz="1600" b="1" kern="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$12.00</a:t>
                      </a:r>
                      <a:endParaRPr lang="zh-CN" altLang="en-US" sz="1600" b="1" kern="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solidFill>
                      <a:srgbClr val="F7AA8A"/>
                    </a:solidFill>
                  </a:tcPr>
                </a:tc>
                <a:extLst>
                  <a:ext uri="{0D108BD9-81ED-4DB2-BD59-A6C34878D82A}">
                    <a16:rowId xmlns:a16="http://schemas.microsoft.com/office/drawing/2014/main" val="1112827867"/>
                  </a:ext>
                </a:extLst>
              </a:tr>
            </a:tbl>
          </a:graphicData>
        </a:graphic>
      </p:graphicFrame>
      <p:pic>
        <p:nvPicPr>
          <p:cNvPr id="22" name="Picture 2" descr="“艾玛”，作者：[简·奥斯汀]">
            <a:extLst>
              <a:ext uri="{FF2B5EF4-FFF2-40B4-BE49-F238E27FC236}">
                <a16:creationId xmlns:a16="http://schemas.microsoft.com/office/drawing/2014/main" id="{BED0ACD4-085F-471A-8BAD-21B03B5C9A5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856929" y="4945903"/>
            <a:ext cx="877480" cy="1391775"/>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4" descr="“Dracula（English edition）【德拉库拉（英文版）】”，作者：[Bram Stoker【布莱姆·斯托克】]">
            <a:extLst>
              <a:ext uri="{FF2B5EF4-FFF2-40B4-BE49-F238E27FC236}">
                <a16:creationId xmlns:a16="http://schemas.microsoft.com/office/drawing/2014/main" id="{CA6F496D-8AF6-4CA9-8C21-38613996E9D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209817" y="4945904"/>
            <a:ext cx="923628" cy="1391774"/>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a:extLst>
              <a:ext uri="{FF2B5EF4-FFF2-40B4-BE49-F238E27FC236}">
                <a16:creationId xmlns:a16="http://schemas.microsoft.com/office/drawing/2014/main" id="{FCA0A5A2-05B1-40A8-B7D0-625D48C7E8AB}"/>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2008" t="-1" b="11133"/>
          <a:stretch/>
        </p:blipFill>
        <p:spPr bwMode="auto">
          <a:xfrm>
            <a:off x="3765787" y="2875455"/>
            <a:ext cx="2014706" cy="1455397"/>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4" descr="Unstructured Data Types For Big Data Analysis | Templates PowerPoint Slides  | PPT Presentation Backgrounds | Backgrounds Presentation Themes">
            <a:extLst>
              <a:ext uri="{FF2B5EF4-FFF2-40B4-BE49-F238E27FC236}">
                <a16:creationId xmlns:a16="http://schemas.microsoft.com/office/drawing/2014/main" id="{E1087B31-5680-4D6B-A5D7-34C1CB258F51}"/>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3778" t="12049" r="4519" b="1990"/>
          <a:stretch/>
        </p:blipFill>
        <p:spPr bwMode="auto">
          <a:xfrm>
            <a:off x="6233646" y="2660980"/>
            <a:ext cx="2640558" cy="1856376"/>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4" descr="CV RESUME TEMPLATE模板| PosterMyWall">
            <a:extLst>
              <a:ext uri="{FF2B5EF4-FFF2-40B4-BE49-F238E27FC236}">
                <a16:creationId xmlns:a16="http://schemas.microsoft.com/office/drawing/2014/main" id="{DA31BF7B-6E62-4B2B-A869-F34BFE02989C}"/>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9564133" y="2882262"/>
            <a:ext cx="896603" cy="1448589"/>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96552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1384089" y="1475219"/>
            <a:ext cx="8651791" cy="5111750"/>
            <a:chOff x="1004" y="2761"/>
            <a:chExt cx="12166" cy="8050"/>
          </a:xfrm>
        </p:grpSpPr>
        <p:sp>
          <p:nvSpPr>
            <p:cNvPr id="23" name="圆角矩形 22"/>
            <p:cNvSpPr/>
            <p:nvPr/>
          </p:nvSpPr>
          <p:spPr>
            <a:xfrm>
              <a:off x="5350" y="8923"/>
              <a:ext cx="7820" cy="1888"/>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just">
                <a:buFont typeface="Wingdings" panose="05000000000000000000" pitchFamily="2" charset="2"/>
                <a:buChar char="Ø"/>
              </a:pPr>
              <a:r>
                <a:rPr lang="zh-CN" altLang="en-US"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虽然</a:t>
              </a:r>
              <a:r>
                <a:rPr lang="en-US" altLang="zh-CN"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Hadoop</a:t>
              </a:r>
              <a:r>
                <a:rPr lang="zh-CN" altLang="en-US"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是</a:t>
              </a:r>
              <a:r>
                <a:rPr lang="zh-CN" altLang="en-US" sz="14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最著名的大数据处理框架</a:t>
              </a:r>
              <a:r>
                <a:rPr lang="zh-CN" altLang="en-US"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，但它不是唯一的。其他大数据处理框架包括</a:t>
              </a:r>
              <a:r>
                <a:rPr lang="en-US" altLang="zh-CN"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Storm, Spark, and </a:t>
              </a:r>
              <a:r>
                <a:rPr lang="en-US" altLang="zh-CN" sz="1400" dirty="0" err="1">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Flink</a:t>
              </a:r>
              <a:r>
                <a:rPr lang="zh-CN" altLang="en-US"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buFont typeface="Wingdings" panose="05000000000000000000" pitchFamily="2" charset="2"/>
                <a:buChar char="Ø"/>
              </a:pPr>
              <a:r>
                <a:rPr lang="zh-CN" altLang="en-US"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这些框架之间的区别在于</a:t>
              </a:r>
              <a:r>
                <a:rPr lang="en-US" altLang="zh-CN"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Hadoop</a:t>
              </a:r>
              <a:r>
                <a:rPr lang="zh-CN" altLang="en-US"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主要是</a:t>
              </a:r>
              <a:r>
                <a:rPr lang="zh-CN" altLang="en-US" sz="14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为批处理数据而设计的</a:t>
              </a:r>
              <a:r>
                <a:rPr lang="zh-CN" altLang="en-US"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a:t>
              </a:r>
            </a:p>
          </p:txBody>
        </p:sp>
        <p:sp>
          <p:nvSpPr>
            <p:cNvPr id="24" name="圆角矩形 23"/>
            <p:cNvSpPr/>
            <p:nvPr/>
          </p:nvSpPr>
          <p:spPr>
            <a:xfrm>
              <a:off x="5350" y="6938"/>
              <a:ext cx="7820" cy="1654"/>
            </a:xfrm>
            <a:prstGeom prst="round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just">
                <a:buFont typeface="Wingdings" panose="05000000000000000000" pitchFamily="2" charset="2"/>
                <a:buChar char="Ø"/>
              </a:pPr>
              <a:r>
                <a:rPr lang="zh-CN" altLang="en-US"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在</a:t>
              </a:r>
              <a:r>
                <a:rPr lang="en-US" altLang="zh-CN"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Hadoop</a:t>
              </a:r>
              <a:r>
                <a:rPr lang="zh-CN" altLang="en-US"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中，数据以各种方式进行</a:t>
              </a:r>
              <a:r>
                <a:rPr lang="zh-CN" altLang="en-US" sz="14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划分和分区</a:t>
              </a:r>
              <a:r>
                <a:rPr lang="zh-CN" altLang="en-US"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，这些分区或部分数据分布在</a:t>
              </a:r>
              <a:r>
                <a:rPr lang="en-US" altLang="zh-CN"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Hadoop</a:t>
              </a:r>
              <a:r>
                <a:rPr lang="zh-CN" altLang="en-US"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集群的节点上。</a:t>
              </a:r>
              <a:endParaRPr lang="en-US" altLang="zh-CN"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buFont typeface="Wingdings" panose="05000000000000000000" pitchFamily="2" charset="2"/>
                <a:buChar char="Ø"/>
              </a:pPr>
              <a:r>
                <a:rPr lang="zh-CN" altLang="en-US"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从而允许快速处理数据，因为</a:t>
              </a:r>
              <a:r>
                <a:rPr lang="zh-CN" altLang="en-US" sz="14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分析是跨节点并行执行</a:t>
              </a:r>
            </a:p>
          </p:txBody>
        </p:sp>
        <p:sp>
          <p:nvSpPr>
            <p:cNvPr id="22" name="圆角矩形 21"/>
            <p:cNvSpPr/>
            <p:nvPr/>
          </p:nvSpPr>
          <p:spPr>
            <a:xfrm>
              <a:off x="5350" y="5090"/>
              <a:ext cx="7820" cy="1527"/>
            </a:xfrm>
            <a:prstGeom prst="round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just">
                <a:buFont typeface="Wingdings" panose="05000000000000000000" pitchFamily="2" charset="2"/>
                <a:buChar char="Ø"/>
              </a:pPr>
              <a:r>
                <a:rPr lang="zh-CN" altLang="en-US"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在传统的数据范式中，组织在合理的时间内存储和处理的</a:t>
              </a:r>
              <a:r>
                <a:rPr lang="zh-CN" altLang="en-US" sz="14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数据越多</a:t>
              </a:r>
              <a:r>
                <a:rPr lang="zh-CN" altLang="en-US"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，所需的数据库</a:t>
              </a:r>
              <a:r>
                <a:rPr lang="zh-CN" altLang="en-US" sz="14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服务器就越大</a:t>
              </a:r>
              <a:r>
                <a:rPr lang="zh-CN" altLang="en-US"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buFont typeface="Wingdings" panose="05000000000000000000" pitchFamily="2" charset="2"/>
                <a:buChar char="Ø"/>
              </a:pPr>
              <a:r>
                <a:rPr lang="zh-CN" altLang="en-US"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相应地，服务器配置和数据库许可的</a:t>
              </a:r>
              <a:r>
                <a:rPr lang="zh-CN" altLang="en-US" sz="14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成本也就越大</a:t>
              </a:r>
            </a:p>
          </p:txBody>
        </p:sp>
        <p:sp>
          <p:nvSpPr>
            <p:cNvPr id="21" name="圆角矩形 20"/>
            <p:cNvSpPr/>
            <p:nvPr/>
          </p:nvSpPr>
          <p:spPr>
            <a:xfrm>
              <a:off x="5350" y="3082"/>
              <a:ext cx="7820" cy="1687"/>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just">
                <a:buFont typeface="Wingdings" panose="05000000000000000000" pitchFamily="2" charset="2"/>
                <a:buChar char="Ø"/>
              </a:pPr>
              <a:r>
                <a:rPr lang="zh-CN" altLang="en-US"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现代传统数据库可以处理高达几</a:t>
              </a:r>
              <a:r>
                <a:rPr lang="en-US" altLang="zh-CN"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PB</a:t>
              </a:r>
              <a:r>
                <a:rPr lang="zh-CN" altLang="en-US"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的数据量，但是对于这种规模的数据，传统数据库解决方案可能会变得</a:t>
              </a:r>
              <a:r>
                <a:rPr lang="zh-CN" altLang="en-US" sz="14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非常昂贵</a:t>
              </a:r>
            </a:p>
            <a:p>
              <a:pPr marL="285750" indent="-285750" algn="just">
                <a:buFont typeface="Wingdings" panose="05000000000000000000" pitchFamily="2" charset="2"/>
                <a:buChar char="Ø"/>
              </a:pPr>
              <a:r>
                <a:rPr lang="zh-CN" altLang="en-US"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这个成本问题通常被称为</a:t>
              </a:r>
              <a:r>
                <a:rPr lang="zh-CN" altLang="en-US" sz="14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垂直伸缩</a:t>
              </a:r>
              <a:r>
                <a:rPr lang="zh-CN" altLang="en-US" sz="1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a:t>
              </a:r>
            </a:p>
          </p:txBody>
        </p:sp>
        <p:sp>
          <p:nvSpPr>
            <p:cNvPr id="16" name="圆角矩形 15"/>
            <p:cNvSpPr/>
            <p:nvPr/>
          </p:nvSpPr>
          <p:spPr>
            <a:xfrm>
              <a:off x="1004" y="2761"/>
              <a:ext cx="4534" cy="3856"/>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8" name="圆角矩形 17"/>
            <p:cNvSpPr/>
            <p:nvPr/>
          </p:nvSpPr>
          <p:spPr>
            <a:xfrm>
              <a:off x="1004" y="6730"/>
              <a:ext cx="4534" cy="3873"/>
            </a:xfrm>
            <a:prstGeom prst="ellipse">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altLang="zh-CN" sz="16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Hadoop</a:t>
              </a:r>
              <a:r>
                <a:rPr lang="zh-CN" altLang="en-US" sz="16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是一个开源平台，</a:t>
              </a:r>
              <a:r>
                <a:rPr lang="zh-CN" altLang="en-US"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由</a:t>
              </a:r>
              <a:r>
                <a:rPr lang="en-US" altLang="zh-CN"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Apache</a:t>
              </a:r>
              <a:r>
                <a:rPr lang="zh-CN" altLang="en-US"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软件基金会</a:t>
              </a:r>
              <a:r>
                <a:rPr lang="zh-CN" altLang="en-US" sz="16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开发并发布。它可以以一种有效的方式摄取和存储大量数据，比传统的数据库方法要便宜得多。</a:t>
              </a:r>
            </a:p>
          </p:txBody>
        </p:sp>
      </p:grpSp>
      <p:sp>
        <p:nvSpPr>
          <p:cNvPr id="3" name="矩形 2"/>
          <p:cNvSpPr/>
          <p:nvPr/>
        </p:nvSpPr>
        <p:spPr>
          <a:xfrm>
            <a:off x="1890803" y="1792032"/>
            <a:ext cx="2210435" cy="1814830"/>
          </a:xfrm>
          <a:prstGeom prst="rect">
            <a:avLst/>
          </a:prstGeom>
        </p:spPr>
        <p:txBody>
          <a:bodyPr wrap="square">
            <a:spAutoFit/>
          </a:bodyPr>
          <a:lstStyle/>
          <a:p>
            <a:pPr algn="just"/>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尽管传统数据库在处理事务性数据方面非常高效，但在大数据时代，</a:t>
            </a:r>
            <a:r>
              <a:rPr lang="zh-CN" altLang="en-US"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需要新的基础设施来</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管理所有其他形式的数据，并长期存储数据。</a:t>
            </a:r>
          </a:p>
        </p:txBody>
      </p:sp>
      <p:sp>
        <p:nvSpPr>
          <p:cNvPr id="11" name="标题 1">
            <a:extLst>
              <a:ext uri="{FF2B5EF4-FFF2-40B4-BE49-F238E27FC236}">
                <a16:creationId xmlns:a16="http://schemas.microsoft.com/office/drawing/2014/main" id="{C003ADD7-9714-48C7-9881-46E0F6A58135}"/>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大数据基础设施</a:t>
            </a:r>
            <a:endParaRPr lang="en-US" altLang="zh-CN" b="1"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圆角矩形 2"/>
          <p:cNvSpPr/>
          <p:nvPr/>
        </p:nvSpPr>
        <p:spPr>
          <a:xfrm>
            <a:off x="4852035" y="2145835"/>
            <a:ext cx="2400300" cy="771820"/>
          </a:xfrm>
          <a:prstGeom prst="leftRightArrow">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彼此共存</a:t>
            </a:r>
            <a:endPar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9" name="圆角矩形 8"/>
          <p:cNvSpPr/>
          <p:nvPr/>
        </p:nvSpPr>
        <p:spPr>
          <a:xfrm>
            <a:off x="2044065" y="1784985"/>
            <a:ext cx="2810510" cy="1493520"/>
          </a:xfrm>
          <a:prstGeom prst="roundRect">
            <a:avLst/>
          </a:prstGeom>
          <a:solidFill>
            <a:schemeClr val="bg1"/>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rPr>
              <a:t>Traditional databases </a:t>
            </a:r>
            <a:endParaRPr lang="zh-CN"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圆角矩形 4"/>
          <p:cNvSpPr/>
          <p:nvPr/>
        </p:nvSpPr>
        <p:spPr>
          <a:xfrm>
            <a:off x="7249795" y="1847850"/>
            <a:ext cx="2810510" cy="1430655"/>
          </a:xfrm>
          <a:prstGeom prst="roundRect">
            <a:avLst/>
          </a:prstGeom>
          <a:solidFill>
            <a:schemeClr val="bg1"/>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rPr>
              <a:t>The Hadoop World</a:t>
            </a:r>
            <a:endParaRPr lang="zh-CN"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6" name="椭圆 5"/>
          <p:cNvSpPr/>
          <p:nvPr/>
        </p:nvSpPr>
        <p:spPr>
          <a:xfrm>
            <a:off x="7504092" y="4602802"/>
            <a:ext cx="2556289" cy="1496291"/>
          </a:xfrm>
          <a:prstGeom prst="ellipse">
            <a:avLst/>
          </a:prstGeom>
          <a:solidFill>
            <a:schemeClr val="bg1"/>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ML</a:t>
            </a:r>
          </a:p>
          <a:p>
            <a:pPr algn="ctr"/>
            <a:r>
              <a:rPr lang="en-US" altLang="zh-CN" sz="2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Algorithms </a:t>
            </a:r>
            <a:endParaRPr lang="zh-CN" altLang="en-US" sz="2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虚尾箭头 15"/>
          <p:cNvSpPr/>
          <p:nvPr/>
        </p:nvSpPr>
        <p:spPr>
          <a:xfrm rot="16200000">
            <a:off x="8468021" y="3597432"/>
            <a:ext cx="817245" cy="791210"/>
          </a:xfrm>
          <a:prstGeom prst="stripedRightArrow">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4" name="组合 3"/>
          <p:cNvGrpSpPr/>
          <p:nvPr/>
        </p:nvGrpSpPr>
        <p:grpSpPr>
          <a:xfrm>
            <a:off x="1844675" y="3686175"/>
            <a:ext cx="5478780" cy="2680335"/>
            <a:chOff x="2088152" y="3711575"/>
            <a:chExt cx="5478718" cy="2714392"/>
          </a:xfrm>
        </p:grpSpPr>
        <p:sp>
          <p:nvSpPr>
            <p:cNvPr id="8" name="圆角矩形 7"/>
            <p:cNvSpPr/>
            <p:nvPr/>
          </p:nvSpPr>
          <p:spPr>
            <a:xfrm>
              <a:off x="5342817" y="4062253"/>
              <a:ext cx="1464332" cy="1006952"/>
            </a:xfrm>
            <a:prstGeom prst="roundRect">
              <a:avLst/>
            </a:prstGeom>
            <a:solidFill>
              <a:schemeClr val="bg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最适合处理大型复杂的数据集</a:t>
              </a:r>
              <a:endParaRPr lang="zh-CN" altLang="zh-CN" sz="16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24" name="矩形 23"/>
            <p:cNvSpPr/>
            <p:nvPr/>
          </p:nvSpPr>
          <p:spPr>
            <a:xfrm>
              <a:off x="2088152" y="3711575"/>
              <a:ext cx="5478718" cy="2714392"/>
            </a:xfrm>
            <a:prstGeom prst="rect">
              <a:avLst/>
            </a:prstGeom>
            <a:solidFill>
              <a:schemeClr val="bg1"/>
            </a:solidFill>
            <a:ln>
              <a:solidFill>
                <a:schemeClr val="accent2">
                  <a:alpha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5" name="圆角矩形 7"/>
            <p:cNvSpPr/>
            <p:nvPr/>
          </p:nvSpPr>
          <p:spPr>
            <a:xfrm>
              <a:off x="2390339" y="3913476"/>
              <a:ext cx="1464332" cy="977900"/>
            </a:xfrm>
            <a:prstGeom prst="roundRect">
              <a:avLst/>
            </a:prstGeom>
            <a:solidFill>
              <a:schemeClr val="bg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传统的数据库软件仍被需要</a:t>
              </a:r>
              <a:endParaRPr lang="zh-CN" altLang="zh-CN"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26" name="圆角矩形 9"/>
            <p:cNvSpPr/>
            <p:nvPr/>
          </p:nvSpPr>
          <p:spPr>
            <a:xfrm>
              <a:off x="5873054" y="5403980"/>
              <a:ext cx="1493593" cy="920112"/>
            </a:xfrm>
            <a:prstGeom prst="roundRect">
              <a:avLst/>
            </a:prstGeom>
            <a:solidFill>
              <a:schemeClr val="bg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采用混合的机制，也能很好平衡成本</a:t>
              </a:r>
            </a:p>
          </p:txBody>
        </p:sp>
        <p:sp>
          <p:nvSpPr>
            <p:cNvPr id="27" name="圆角矩形 10"/>
            <p:cNvSpPr/>
            <p:nvPr/>
          </p:nvSpPr>
          <p:spPr>
            <a:xfrm>
              <a:off x="5839181" y="3923160"/>
              <a:ext cx="1561340" cy="977900"/>
            </a:xfrm>
            <a:prstGeom prst="roundRect">
              <a:avLst/>
            </a:prstGeom>
            <a:solidFill>
              <a:schemeClr val="bg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采用混合数据库来平衡需要</a:t>
              </a:r>
              <a:endParaRPr lang="zh-CN" altLang="en-US"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28" name="圆角矩形 11"/>
            <p:cNvSpPr/>
            <p:nvPr/>
          </p:nvSpPr>
          <p:spPr>
            <a:xfrm>
              <a:off x="4131256" y="3923160"/>
              <a:ext cx="1561340" cy="997268"/>
            </a:xfrm>
            <a:prstGeom prst="roundRect">
              <a:avLst/>
            </a:prstGeom>
            <a:solidFill>
              <a:schemeClr val="bg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Hadoop</a:t>
              </a:r>
              <a:r>
                <a:rPr lang="zh-CN" altLang="en-US" sz="16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很难完全取代传统数据库</a:t>
              </a:r>
              <a:endParaRPr lang="zh-CN" altLang="en-US"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29" name="圆角矩形 12"/>
            <p:cNvSpPr/>
            <p:nvPr/>
          </p:nvSpPr>
          <p:spPr>
            <a:xfrm>
              <a:off x="2352023" y="5405555"/>
              <a:ext cx="1464332" cy="934721"/>
            </a:xfrm>
            <a:prstGeom prst="roundRect">
              <a:avLst/>
            </a:prstGeom>
            <a:solidFill>
              <a:schemeClr val="bg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一些小组织或公司的数据集不够多</a:t>
              </a:r>
            </a:p>
          </p:txBody>
        </p:sp>
        <p:sp>
          <p:nvSpPr>
            <p:cNvPr id="30" name="圆角矩形 13"/>
            <p:cNvSpPr/>
            <p:nvPr/>
          </p:nvSpPr>
          <p:spPr>
            <a:xfrm>
              <a:off x="4080701" y="5420163"/>
              <a:ext cx="1611896" cy="920113"/>
            </a:xfrm>
            <a:prstGeom prst="roundRect">
              <a:avLst/>
            </a:prstGeom>
            <a:solidFill>
              <a:schemeClr val="bg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传统数据库仍然有用武之地</a:t>
              </a:r>
            </a:p>
          </p:txBody>
        </p:sp>
      </p:grpSp>
      <p:sp>
        <p:nvSpPr>
          <p:cNvPr id="17" name="标题 1">
            <a:extLst>
              <a:ext uri="{FF2B5EF4-FFF2-40B4-BE49-F238E27FC236}">
                <a16:creationId xmlns:a16="http://schemas.microsoft.com/office/drawing/2014/main" id="{F14B585D-F1FA-49B3-8858-9160DC586BCA}"/>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The Hybrid Database World</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rotWithShape="1">
          <a:blip r:embed="rId3">
            <a:extLst>
              <a:ext uri="{28A0092B-C50C-407E-A947-70E740481C1C}">
                <a14:useLocalDpi xmlns:a14="http://schemas.microsoft.com/office/drawing/2010/main" val="0"/>
              </a:ext>
            </a:extLst>
          </a:blip>
          <a:srcRect l="21772" t="15526" r="6829" b="8491"/>
          <a:stretch>
            <a:fillRect/>
          </a:stretch>
        </p:blipFill>
        <p:spPr>
          <a:xfrm>
            <a:off x="1146086" y="2536728"/>
            <a:ext cx="4367407" cy="3946990"/>
          </a:xfrm>
          <a:prstGeom prst="rect">
            <a:avLst/>
          </a:prstGeom>
        </p:spPr>
      </p:pic>
      <p:sp>
        <p:nvSpPr>
          <p:cNvPr id="14" name="圆角矩形 6"/>
          <p:cNvSpPr/>
          <p:nvPr/>
        </p:nvSpPr>
        <p:spPr>
          <a:xfrm>
            <a:off x="5914257" y="3247561"/>
            <a:ext cx="4489581" cy="3166824"/>
          </a:xfrm>
          <a:prstGeom prst="roundRect">
            <a:avLst/>
          </a:prstGeom>
          <a:ln w="19050">
            <a:solidFill>
              <a:schemeClr val="tx1"/>
            </a:solidFill>
          </a:ln>
        </p:spPr>
        <p:style>
          <a:lnRef idx="2">
            <a:schemeClr val="dk1"/>
          </a:lnRef>
          <a:fillRef idx="1">
            <a:schemeClr val="lt1"/>
          </a:fillRef>
          <a:effectRef idx="0">
            <a:schemeClr val="dk1"/>
          </a:effectRef>
          <a:fontRef idx="minor">
            <a:schemeClr val="dk1"/>
          </a:fontRef>
        </p:style>
        <p:txBody>
          <a:bodyPr wrap="square">
            <a:spAutoFit/>
          </a:bodyPr>
          <a:lstStyle/>
          <a:p>
            <a:pPr marL="285750" indent="-285750" algn="just">
              <a:buFont typeface="Wingdings" panose="05000000000000000000" pitchFamily="2" charset="2"/>
              <a:buChar char="Ø"/>
            </a:pPr>
            <a:r>
              <a:rPr lang="zh-CN" altLang="en-US" dirty="0">
                <a:latin typeface="微软雅黑" panose="020B0503020204020204" charset="-122"/>
                <a:ea typeface="微软雅黑" panose="020B0503020204020204" charset="-122"/>
                <a:cs typeface="Times New Roman" panose="02020603050405020304" pitchFamily="18" charset="0"/>
              </a:rPr>
              <a:t>这种混合解决方案的优点之一是数据科学家</a:t>
            </a:r>
            <a:r>
              <a:rPr lang="zh-CN" altLang="en-US" dirty="0">
                <a:solidFill>
                  <a:srgbClr val="FF0000"/>
                </a:solidFill>
                <a:latin typeface="微软雅黑" panose="020B0503020204020204" charset="-122"/>
                <a:ea typeface="微软雅黑" panose="020B0503020204020204" charset="-122"/>
                <a:cs typeface="Times New Roman" panose="02020603050405020304" pitchFamily="18" charset="0"/>
              </a:rPr>
              <a:t>仍然使用</a:t>
            </a:r>
            <a:r>
              <a:rPr lang="en-US" altLang="zh-CN" dirty="0">
                <a:solidFill>
                  <a:srgbClr val="FF0000"/>
                </a:solidFill>
                <a:latin typeface="微软雅黑" panose="020B0503020204020204" charset="-122"/>
                <a:ea typeface="微软雅黑" panose="020B0503020204020204" charset="-122"/>
                <a:cs typeface="Times New Roman" panose="02020603050405020304" pitchFamily="18" charset="0"/>
              </a:rPr>
              <a:t>SQL</a:t>
            </a:r>
            <a:r>
              <a:rPr lang="zh-CN" altLang="en-US" dirty="0">
                <a:solidFill>
                  <a:srgbClr val="FF0000"/>
                </a:solidFill>
                <a:latin typeface="微软雅黑" panose="020B0503020204020204" charset="-122"/>
                <a:ea typeface="微软雅黑" panose="020B0503020204020204" charset="-122"/>
                <a:cs typeface="Times New Roman" panose="02020603050405020304" pitchFamily="18" charset="0"/>
              </a:rPr>
              <a:t>查询数据</a:t>
            </a:r>
            <a:r>
              <a:rPr lang="zh-CN" altLang="en-US" dirty="0">
                <a:latin typeface="微软雅黑" panose="020B0503020204020204" charset="-122"/>
                <a:ea typeface="微软雅黑" panose="020B0503020204020204" charset="-122"/>
                <a:cs typeface="Times New Roman" panose="02020603050405020304" pitchFamily="18" charset="0"/>
              </a:rPr>
              <a:t>。</a:t>
            </a:r>
            <a:endParaRPr lang="en-US" altLang="zh-CN" dirty="0">
              <a:latin typeface="微软雅黑" panose="020B0503020204020204" charset="-122"/>
              <a:ea typeface="微软雅黑" panose="020B0503020204020204" charset="-122"/>
              <a:cs typeface="Times New Roman" panose="02020603050405020304" pitchFamily="18" charset="0"/>
            </a:endParaRPr>
          </a:p>
          <a:p>
            <a:pPr marL="285750" indent="-285750" algn="just">
              <a:buFont typeface="Wingdings" panose="05000000000000000000" pitchFamily="2" charset="2"/>
              <a:buChar char="Ø"/>
            </a:pPr>
            <a:endParaRPr lang="en-US" altLang="zh-CN" dirty="0">
              <a:latin typeface="微软雅黑" panose="020B0503020204020204" charset="-122"/>
              <a:ea typeface="微软雅黑" panose="020B0503020204020204" charset="-122"/>
              <a:cs typeface="Times New Roman" panose="02020603050405020304" pitchFamily="18" charset="0"/>
            </a:endParaRPr>
          </a:p>
          <a:p>
            <a:pPr marL="285750" indent="-285750" algn="just">
              <a:buFont typeface="Wingdings" panose="05000000000000000000" pitchFamily="2" charset="2"/>
              <a:buChar char="Ø"/>
            </a:pPr>
            <a:r>
              <a:rPr lang="zh-CN" altLang="en-US" dirty="0">
                <a:latin typeface="微软雅黑" panose="020B0503020204020204" charset="-122"/>
                <a:ea typeface="微软雅黑" panose="020B0503020204020204" charset="-122"/>
                <a:cs typeface="Times New Roman" panose="02020603050405020304" pitchFamily="18" charset="0"/>
              </a:rPr>
              <a:t>不必学习另一种数据查询语言，也不必使用各种不同的工具。</a:t>
            </a:r>
            <a:endParaRPr lang="en-US" altLang="zh-CN" dirty="0">
              <a:latin typeface="微软雅黑" panose="020B0503020204020204" charset="-122"/>
              <a:ea typeface="微软雅黑" panose="020B0503020204020204" charset="-122"/>
              <a:cs typeface="Times New Roman" panose="02020603050405020304" pitchFamily="18" charset="0"/>
            </a:endParaRPr>
          </a:p>
          <a:p>
            <a:pPr marL="285750" indent="-285750" algn="just">
              <a:buFont typeface="Wingdings" panose="05000000000000000000" pitchFamily="2" charset="2"/>
              <a:buChar char="Ø"/>
            </a:pPr>
            <a:endParaRPr lang="en-US" altLang="zh-CN" dirty="0">
              <a:latin typeface="微软雅黑" panose="020B0503020204020204" charset="-122"/>
              <a:ea typeface="微软雅黑" panose="020B0503020204020204" charset="-122"/>
              <a:cs typeface="Times New Roman" panose="02020603050405020304" pitchFamily="18" charset="0"/>
            </a:endParaRPr>
          </a:p>
          <a:p>
            <a:pPr marL="285750" indent="-285750" algn="just">
              <a:buFont typeface="Wingdings" panose="05000000000000000000" pitchFamily="2" charset="2"/>
              <a:buChar char="Ø"/>
            </a:pPr>
            <a:r>
              <a:rPr lang="zh-CN" altLang="en-US" dirty="0">
                <a:latin typeface="微软雅黑" panose="020B0503020204020204" charset="-122"/>
                <a:ea typeface="微软雅黑" panose="020B0503020204020204" charset="-122"/>
                <a:cs typeface="Times New Roman" panose="02020603050405020304" pitchFamily="18" charset="0"/>
              </a:rPr>
              <a:t>根据目前的趋势，主要的数据库供应商、数据集成解决方案供应商和所有云数据存储供应商在不久的将来都将拥有类似于这种</a:t>
            </a:r>
            <a:r>
              <a:rPr lang="zh-CN" altLang="en-US" dirty="0">
                <a:solidFill>
                  <a:srgbClr val="FF0000"/>
                </a:solidFill>
                <a:latin typeface="微软雅黑" panose="020B0503020204020204" charset="-122"/>
                <a:ea typeface="微软雅黑" panose="020B0503020204020204" charset="-122"/>
                <a:cs typeface="Times New Roman" panose="02020603050405020304" pitchFamily="18" charset="0"/>
              </a:rPr>
              <a:t>混合解决方案</a:t>
            </a:r>
            <a:r>
              <a:rPr lang="zh-CN" altLang="en-US" dirty="0">
                <a:latin typeface="微软雅黑" panose="020B0503020204020204" charset="-122"/>
                <a:ea typeface="微软雅黑" panose="020B0503020204020204" charset="-122"/>
                <a:cs typeface="Times New Roman" panose="02020603050405020304" pitchFamily="18" charset="0"/>
              </a:rPr>
              <a:t>。</a:t>
            </a:r>
          </a:p>
        </p:txBody>
      </p:sp>
      <p:sp>
        <p:nvSpPr>
          <p:cNvPr id="8" name="标题 1">
            <a:extLst>
              <a:ext uri="{FF2B5EF4-FFF2-40B4-BE49-F238E27FC236}">
                <a16:creationId xmlns:a16="http://schemas.microsoft.com/office/drawing/2014/main" id="{03BEE477-46A2-4BBD-BDC5-B160210F893C}"/>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The Hybrid Database World</a:t>
            </a:r>
          </a:p>
        </p:txBody>
      </p:sp>
      <p:sp>
        <p:nvSpPr>
          <p:cNvPr id="10" name="文本框 9">
            <a:extLst>
              <a:ext uri="{FF2B5EF4-FFF2-40B4-BE49-F238E27FC236}">
                <a16:creationId xmlns:a16="http://schemas.microsoft.com/office/drawing/2014/main" id="{027EB8E5-92CA-4E9A-90DD-0E3FE596AFFF}"/>
              </a:ext>
            </a:extLst>
          </p:cNvPr>
          <p:cNvSpPr txBox="1"/>
          <p:nvPr/>
        </p:nvSpPr>
        <p:spPr>
          <a:xfrm>
            <a:off x="678562" y="1325563"/>
            <a:ext cx="9813267" cy="1211165"/>
          </a:xfrm>
          <a:prstGeom prst="rect">
            <a:avLst/>
          </a:prstGeom>
          <a:noFill/>
        </p:spPr>
        <p:txBody>
          <a:bodyPr wrap="square" rtlCol="0">
            <a:spAutoFit/>
          </a:bodyPr>
          <a:lstStyle/>
          <a:p>
            <a:pPr marL="285750" indent="-285750" algn="just">
              <a:lnSpc>
                <a:spcPct val="125000"/>
              </a:lnSpc>
              <a:buFont typeface="Wingdings" panose="05000000000000000000" pitchFamily="2" charset="2"/>
              <a:buChar char="u"/>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在混合数据库世界中，传统的数据库和</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Hadoop</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存储的数据是连接在一起的，允许高效地处理、共享和分析数据。左下图显示了一个传统的数据仓库，但是没有将所有数据存储在数据库或数据仓库中，而是将大部分数据移动到</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Hadoop</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流程图: 可选过程 2"/>
          <p:cNvSpPr/>
          <p:nvPr/>
        </p:nvSpPr>
        <p:spPr>
          <a:xfrm>
            <a:off x="4999010" y="1663735"/>
            <a:ext cx="2656762" cy="1530350"/>
          </a:xfrm>
          <a:prstGeom prst="flowChartAlternateProcess">
            <a:avLst/>
          </a:prstGeom>
          <a:solidFill>
            <a:schemeClr val="bg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zh-CN" altLang="en-US"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数据集成涉及从不同的数据源获取数据并将其合并，以提供整个组织中数据的统一视图</a:t>
            </a:r>
          </a:p>
        </p:txBody>
      </p:sp>
      <p:sp>
        <p:nvSpPr>
          <p:cNvPr id="9" name="椭圆 8"/>
          <p:cNvSpPr/>
          <p:nvPr/>
        </p:nvSpPr>
        <p:spPr>
          <a:xfrm>
            <a:off x="5273515" y="4209132"/>
            <a:ext cx="2107753" cy="1530350"/>
          </a:xfrm>
          <a:prstGeom prst="ellipse">
            <a:avLst/>
          </a:prstGeom>
          <a:solidFill>
            <a:schemeClr val="accent2">
              <a:lumMod val="75000"/>
            </a:schemeClr>
          </a:solid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Data Preparation &amp;</a:t>
            </a:r>
          </a:p>
          <a:p>
            <a:pPr algn="ctr"/>
            <a:r>
              <a:rPr lang="en-US" altLang="zh-CN"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Integration</a:t>
            </a:r>
            <a:endParaRPr lang="zh-CN" altLang="en-US"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0" name="流程图: 可选过程 9"/>
          <p:cNvSpPr/>
          <p:nvPr/>
        </p:nvSpPr>
        <p:spPr>
          <a:xfrm>
            <a:off x="7993170" y="4275489"/>
            <a:ext cx="3311523" cy="1397635"/>
          </a:xfrm>
          <a:prstGeom prst="flowChartAlternateProcess">
            <a:avLst/>
          </a:prstGeom>
          <a:solidFill>
            <a:schemeClr val="bg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zh-CN" altLang="en-US"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正是由于这些挑战，前三个</a:t>
            </a:r>
            <a:r>
              <a:rPr lang="en-US" altLang="zh-CN"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CRISP-DM</a:t>
            </a:r>
            <a:r>
              <a:rPr lang="zh-CN" altLang="en-US"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阶段占据了数据科学项目总时间的</a:t>
            </a:r>
            <a:r>
              <a:rPr lang="en-US" altLang="zh-CN"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70%</a:t>
            </a:r>
            <a:r>
              <a:rPr lang="zh-CN" altLang="en-US"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到</a:t>
            </a:r>
            <a:r>
              <a:rPr lang="en-US" altLang="zh-CN"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80%</a:t>
            </a:r>
            <a:r>
              <a:rPr lang="zh-CN" altLang="en-US"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，其中大部分时间用于数据集成。</a:t>
            </a:r>
          </a:p>
        </p:txBody>
      </p:sp>
      <p:sp>
        <p:nvSpPr>
          <p:cNvPr id="11" name="流程图: 可选过程 10"/>
          <p:cNvSpPr/>
          <p:nvPr/>
        </p:nvSpPr>
        <p:spPr>
          <a:xfrm>
            <a:off x="921173" y="3908767"/>
            <a:ext cx="3688151" cy="2131080"/>
          </a:xfrm>
          <a:prstGeom prst="flowChartAlternateProcess">
            <a:avLst/>
          </a:prstGeom>
          <a:solidFill>
            <a:schemeClr val="bg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zh-CN" altLang="en-US"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即使数据是结构化的，也很难集成来自多个数据源的数据。然而，当涉及到一些较新的大数据源时，其中半结构化或非结构化数据是常态，那么集成数据和管理体系结构的成本可能会非常高。</a:t>
            </a:r>
          </a:p>
        </p:txBody>
      </p:sp>
      <p:cxnSp>
        <p:nvCxnSpPr>
          <p:cNvPr id="18" name="直接连接符 17"/>
          <p:cNvCxnSpPr>
            <a:cxnSpLocks/>
            <a:stCxn id="3" idx="2"/>
            <a:endCxn id="9" idx="0"/>
          </p:cNvCxnSpPr>
          <p:nvPr/>
        </p:nvCxnSpPr>
        <p:spPr>
          <a:xfrm>
            <a:off x="6327391" y="3194085"/>
            <a:ext cx="1" cy="1015047"/>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 name="直接连接符 18"/>
          <p:cNvCxnSpPr>
            <a:cxnSpLocks/>
            <a:stCxn id="11" idx="3"/>
            <a:endCxn id="9" idx="2"/>
          </p:cNvCxnSpPr>
          <p:nvPr/>
        </p:nvCxnSpPr>
        <p:spPr>
          <a:xfrm>
            <a:off x="4609324" y="4974307"/>
            <a:ext cx="664191"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 name="直接连接符 19"/>
          <p:cNvCxnSpPr>
            <a:cxnSpLocks/>
            <a:stCxn id="10" idx="1"/>
            <a:endCxn id="9" idx="6"/>
          </p:cNvCxnSpPr>
          <p:nvPr/>
        </p:nvCxnSpPr>
        <p:spPr>
          <a:xfrm flipH="1">
            <a:off x="7381268" y="4974307"/>
            <a:ext cx="611902"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3" name="标题 1">
            <a:extLst>
              <a:ext uri="{FF2B5EF4-FFF2-40B4-BE49-F238E27FC236}">
                <a16:creationId xmlns:a16="http://schemas.microsoft.com/office/drawing/2014/main" id="{F59BDD53-D41C-469C-ADD7-CC28B7150863}"/>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Data Preparation and Integration</a:t>
            </a:r>
          </a:p>
        </p:txBody>
      </p:sp>
      <p:pic>
        <p:nvPicPr>
          <p:cNvPr id="18434" name="Picture 2" descr="What is data preparation and what are the steps to prep data for analysis?  - Altair">
            <a:extLst>
              <a:ext uri="{FF2B5EF4-FFF2-40B4-BE49-F238E27FC236}">
                <a16:creationId xmlns:a16="http://schemas.microsoft.com/office/drawing/2014/main" id="{221923DC-8E47-4A15-8E64-339B74EDB35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02453" y="1663735"/>
            <a:ext cx="3373118" cy="1765265"/>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
            <a:extLst>
              <a:ext uri="{FF2B5EF4-FFF2-40B4-BE49-F238E27FC236}">
                <a16:creationId xmlns:a16="http://schemas.microsoft.com/office/drawing/2014/main" id="{F637AB80-C297-4C8B-910E-115113BDC4C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559" t="8859" r="8191" b="8234"/>
          <a:stretch/>
        </p:blipFill>
        <p:spPr bwMode="auto">
          <a:xfrm>
            <a:off x="8320550" y="1429104"/>
            <a:ext cx="2656762" cy="2659541"/>
          </a:xfrm>
          <a:prstGeom prst="ellips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10807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6" name="Picture 4" descr="Data transformation with Data Analytics | Top Tech CEOs">
            <a:extLst>
              <a:ext uri="{FF2B5EF4-FFF2-40B4-BE49-F238E27FC236}">
                <a16:creationId xmlns:a16="http://schemas.microsoft.com/office/drawing/2014/main" id="{42B4694F-716C-4684-BE6C-9EE37D8E656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61" r="5166"/>
          <a:stretch/>
        </p:blipFill>
        <p:spPr bwMode="auto">
          <a:xfrm>
            <a:off x="7189341" y="1477941"/>
            <a:ext cx="4325972" cy="3281249"/>
          </a:xfrm>
          <a:prstGeom prst="roundRect">
            <a:avLst>
              <a:gd name="adj" fmla="val 50000"/>
            </a:avLst>
          </a:prstGeom>
          <a:noFill/>
          <a:extLst>
            <a:ext uri="{909E8E84-426E-40DD-AFC4-6F175D3DCCD1}">
              <a14:hiddenFill xmlns:a14="http://schemas.microsoft.com/office/drawing/2010/main">
                <a:solidFill>
                  <a:srgbClr val="FFFFFF"/>
                </a:solidFill>
              </a14:hiddenFill>
            </a:ext>
          </a:extLst>
        </p:spPr>
      </p:pic>
      <p:pic>
        <p:nvPicPr>
          <p:cNvPr id="23554" name="Picture 2" descr="Data Cleaning In 5 Easy Steps + Examples | Iterators">
            <a:extLst>
              <a:ext uri="{FF2B5EF4-FFF2-40B4-BE49-F238E27FC236}">
                <a16:creationId xmlns:a16="http://schemas.microsoft.com/office/drawing/2014/main" id="{26260801-A194-4DBB-A8A6-1ABE4F7BE5E4}"/>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6161" t="1482" r="3750" b="1037"/>
          <a:stretch/>
        </p:blipFill>
        <p:spPr bwMode="auto">
          <a:xfrm>
            <a:off x="535097" y="1396120"/>
            <a:ext cx="3887213" cy="3287642"/>
          </a:xfrm>
          <a:prstGeom prst="ellipse">
            <a:avLst/>
          </a:prstGeom>
          <a:noFill/>
          <a:extLst>
            <a:ext uri="{909E8E84-426E-40DD-AFC4-6F175D3DCCD1}">
              <a14:hiddenFill xmlns:a14="http://schemas.microsoft.com/office/drawing/2010/main">
                <a:solidFill>
                  <a:srgbClr val="FFFFFF"/>
                </a:solidFill>
              </a14:hiddenFill>
            </a:ext>
          </a:extLst>
        </p:spPr>
      </p:pic>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流程图: 可选过程 2"/>
          <p:cNvSpPr/>
          <p:nvPr/>
        </p:nvSpPr>
        <p:spPr>
          <a:xfrm>
            <a:off x="4328305" y="1683938"/>
            <a:ext cx="2900892" cy="1530350"/>
          </a:xfrm>
          <a:prstGeom prst="flowChartAlternateProcess">
            <a:avLst/>
          </a:prstGeom>
          <a:solidFill>
            <a:schemeClr val="bg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zh-CN" altLang="en-US"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此外，数据源中可能存在重复数据，在这种情况下，有必要确定应使用的正确客户记录，并从数据集中删除所有其他记录。</a:t>
            </a:r>
          </a:p>
        </p:txBody>
      </p:sp>
      <p:sp>
        <p:nvSpPr>
          <p:cNvPr id="9" name="椭圆 8"/>
          <p:cNvSpPr/>
          <p:nvPr/>
        </p:nvSpPr>
        <p:spPr>
          <a:xfrm>
            <a:off x="4724875" y="4242116"/>
            <a:ext cx="2107753" cy="1530350"/>
          </a:xfrm>
          <a:prstGeom prst="ellipse">
            <a:avLst/>
          </a:prstGeom>
          <a:solidFill>
            <a:schemeClr val="accent2">
              <a:lumMod val="75000"/>
            </a:schemeClr>
          </a:solid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Data Preparation &amp;</a:t>
            </a:r>
          </a:p>
          <a:p>
            <a:pPr algn="ctr"/>
            <a:r>
              <a:rPr lang="en-US" altLang="zh-CN"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Integration</a:t>
            </a:r>
            <a:endParaRPr lang="zh-CN" altLang="en-US"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0" name="流程图: 可选过程 9"/>
          <p:cNvSpPr/>
          <p:nvPr/>
        </p:nvSpPr>
        <p:spPr>
          <a:xfrm>
            <a:off x="7437757" y="4659998"/>
            <a:ext cx="3704377" cy="1603764"/>
          </a:xfrm>
          <a:prstGeom prst="flowChartAlternateProcess">
            <a:avLst/>
          </a:prstGeom>
          <a:solidFill>
            <a:schemeClr val="bg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zh-CN" altLang="en-US"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数据转换涉及将数据从一个值更改或组合到另一个值。在这一步中可以使用多种技术，包括数据平滑、装箱和规范化，以及编写自定义代码来执行特定转换。</a:t>
            </a:r>
          </a:p>
        </p:txBody>
      </p:sp>
      <p:sp>
        <p:nvSpPr>
          <p:cNvPr id="11" name="流程图: 可选过程 10"/>
          <p:cNvSpPr/>
          <p:nvPr/>
        </p:nvSpPr>
        <p:spPr>
          <a:xfrm>
            <a:off x="746628" y="4659998"/>
            <a:ext cx="3373118" cy="1603764"/>
          </a:xfrm>
          <a:prstGeom prst="flowChartAlternateProcess">
            <a:avLst/>
          </a:prstGeom>
          <a:solidFill>
            <a:schemeClr val="bg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zh-CN" altLang="en-US"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从数据源提取数据后，需要检查数据的质量。数据清理是从提取的数据中检测、清理或删除损坏或不准确数据的过程。</a:t>
            </a:r>
          </a:p>
        </p:txBody>
      </p:sp>
      <p:cxnSp>
        <p:nvCxnSpPr>
          <p:cNvPr id="18" name="直接连接符 17"/>
          <p:cNvCxnSpPr>
            <a:cxnSpLocks/>
            <a:stCxn id="3" idx="2"/>
            <a:endCxn id="9" idx="0"/>
          </p:cNvCxnSpPr>
          <p:nvPr/>
        </p:nvCxnSpPr>
        <p:spPr>
          <a:xfrm>
            <a:off x="5778751" y="3214288"/>
            <a:ext cx="1" cy="102782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 name="直接连接符 18"/>
          <p:cNvCxnSpPr>
            <a:cxnSpLocks/>
            <a:stCxn id="11" idx="3"/>
            <a:endCxn id="9" idx="2"/>
          </p:cNvCxnSpPr>
          <p:nvPr/>
        </p:nvCxnSpPr>
        <p:spPr>
          <a:xfrm flipV="1">
            <a:off x="4119746" y="5007291"/>
            <a:ext cx="605129" cy="454589"/>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 name="直接连接符 19"/>
          <p:cNvCxnSpPr>
            <a:cxnSpLocks/>
            <a:stCxn id="10" idx="1"/>
            <a:endCxn id="9" idx="6"/>
          </p:cNvCxnSpPr>
          <p:nvPr/>
        </p:nvCxnSpPr>
        <p:spPr>
          <a:xfrm flipH="1" flipV="1">
            <a:off x="6832628" y="5007291"/>
            <a:ext cx="605129" cy="454589"/>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3" name="标题 1">
            <a:extLst>
              <a:ext uri="{FF2B5EF4-FFF2-40B4-BE49-F238E27FC236}">
                <a16:creationId xmlns:a16="http://schemas.microsoft.com/office/drawing/2014/main" id="{F59BDD53-D41C-469C-ADD7-CC28B7150863}"/>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Data Preparation and Integration</a:t>
            </a:r>
          </a:p>
        </p:txBody>
      </p:sp>
    </p:spTree>
    <p:extLst>
      <p:ext uri="{BB962C8B-B14F-4D97-AF65-F5344CB8AC3E}">
        <p14:creationId xmlns:p14="http://schemas.microsoft.com/office/powerpoint/2010/main" val="29033360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3" name="标题 1">
            <a:extLst>
              <a:ext uri="{FF2B5EF4-FFF2-40B4-BE49-F238E27FC236}">
                <a16:creationId xmlns:a16="http://schemas.microsoft.com/office/drawing/2014/main" id="{F59BDD53-D41C-469C-ADD7-CC28B7150863}"/>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Creating the Analytics Base Table</a:t>
            </a:r>
          </a:p>
        </p:txBody>
      </p:sp>
      <p:grpSp>
        <p:nvGrpSpPr>
          <p:cNvPr id="15" name="组合 14">
            <a:extLst>
              <a:ext uri="{FF2B5EF4-FFF2-40B4-BE49-F238E27FC236}">
                <a16:creationId xmlns:a16="http://schemas.microsoft.com/office/drawing/2014/main" id="{23535A31-B4F6-4A12-9852-BD6B52561CF8}"/>
              </a:ext>
            </a:extLst>
          </p:cNvPr>
          <p:cNvGrpSpPr/>
          <p:nvPr/>
        </p:nvGrpSpPr>
        <p:grpSpPr>
          <a:xfrm>
            <a:off x="872278" y="1325563"/>
            <a:ext cx="9801930" cy="5109104"/>
            <a:chOff x="1889" y="1972"/>
            <a:chExt cx="14274" cy="8420"/>
          </a:xfrm>
        </p:grpSpPr>
        <p:pic>
          <p:nvPicPr>
            <p:cNvPr id="16" name="图片 15">
              <a:extLst>
                <a:ext uri="{FF2B5EF4-FFF2-40B4-BE49-F238E27FC236}">
                  <a16:creationId xmlns:a16="http://schemas.microsoft.com/office/drawing/2014/main" id="{854E51BD-54E1-451B-871E-AF0E7CAD4D5D}"/>
                </a:ext>
              </a:extLst>
            </p:cNvPr>
            <p:cNvPicPr>
              <a:picLocks noChangeAspect="1"/>
            </p:cNvPicPr>
            <p:nvPr/>
          </p:nvPicPr>
          <p:blipFill rotWithShape="1">
            <a:blip r:embed="rId3">
              <a:extLst>
                <a:ext uri="{28A0092B-C50C-407E-A947-70E740481C1C}">
                  <a14:useLocalDpi xmlns:a14="http://schemas.microsoft.com/office/drawing/2010/main" val="0"/>
                </a:ext>
              </a:extLst>
            </a:blip>
            <a:srcRect l="37268" t="33265" r="39505" b="33689"/>
            <a:stretch>
              <a:fillRect/>
            </a:stretch>
          </p:blipFill>
          <p:spPr>
            <a:xfrm>
              <a:off x="1889" y="3550"/>
              <a:ext cx="3053" cy="2498"/>
            </a:xfrm>
            <a:prstGeom prst="rect">
              <a:avLst/>
            </a:prstGeom>
          </p:spPr>
        </p:pic>
        <p:sp>
          <p:nvSpPr>
            <p:cNvPr id="17" name="椭圆 21">
              <a:extLst>
                <a:ext uri="{FF2B5EF4-FFF2-40B4-BE49-F238E27FC236}">
                  <a16:creationId xmlns:a16="http://schemas.microsoft.com/office/drawing/2014/main" id="{F27085EA-A50D-41EF-82BA-2EDD8B402AB7}"/>
                </a:ext>
              </a:extLst>
            </p:cNvPr>
            <p:cNvSpPr>
              <a:spLocks noChangeArrowheads="1"/>
            </p:cNvSpPr>
            <p:nvPr/>
          </p:nvSpPr>
          <p:spPr bwMode="auto">
            <a:xfrm>
              <a:off x="6387" y="4005"/>
              <a:ext cx="1927" cy="1928"/>
            </a:xfrm>
            <a:prstGeom prst="ellipse">
              <a:avLst/>
            </a:prstGeom>
            <a:solidFill>
              <a:srgbClr val="00B0F0"/>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blurRad="63500" dist="38099" dir="2700000" algn="ctr" rotWithShape="0">
                      <a:srgbClr val="808080">
                        <a:alpha val="74998"/>
                      </a:srgbClr>
                    </a:outerShdw>
                  </a:effectLst>
                </a14:hiddenEffects>
              </a:ext>
            </a:extLst>
          </p:spPr>
          <p:txBody>
            <a:bodyPr anchor="ctr"/>
            <a:lstStyle/>
            <a:p>
              <a:pPr algn="ctr">
                <a:lnSpc>
                  <a:spcPct val="150000"/>
                </a:lnSpc>
              </a:pPr>
              <a:r>
                <a:rPr lang="zh-CN" altLang="en-US" sz="16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charset="-122"/>
                </a:rPr>
                <a:t>消除</a:t>
              </a:r>
              <a:endParaRPr lang="en-US" altLang="zh-CN" sz="16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charset="-122"/>
              </a:endParaRPr>
            </a:p>
            <a:p>
              <a:pPr algn="ctr">
                <a:lnSpc>
                  <a:spcPct val="150000"/>
                </a:lnSpc>
              </a:pPr>
              <a:r>
                <a:rPr lang="zh-CN" altLang="en-US" sz="16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charset="-122"/>
                </a:rPr>
                <a:t>冗余</a:t>
              </a:r>
              <a:endParaRPr lang="en-US" altLang="zh-CN" sz="16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charset="-122"/>
              </a:endParaRPr>
            </a:p>
          </p:txBody>
        </p:sp>
        <p:sp>
          <p:nvSpPr>
            <p:cNvPr id="21" name="椭圆 23">
              <a:extLst>
                <a:ext uri="{FF2B5EF4-FFF2-40B4-BE49-F238E27FC236}">
                  <a16:creationId xmlns:a16="http://schemas.microsoft.com/office/drawing/2014/main" id="{ED33B161-3E64-4217-BE5A-61C3DD85A266}"/>
                </a:ext>
              </a:extLst>
            </p:cNvPr>
            <p:cNvSpPr>
              <a:spLocks noChangeArrowheads="1"/>
            </p:cNvSpPr>
            <p:nvPr/>
          </p:nvSpPr>
          <p:spPr bwMode="auto">
            <a:xfrm>
              <a:off x="3730" y="8465"/>
              <a:ext cx="1927" cy="1927"/>
            </a:xfrm>
            <a:prstGeom prst="ellipse">
              <a:avLst/>
            </a:prstGeom>
            <a:solidFill>
              <a:srgbClr val="FF0000"/>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blurRad="63500" dist="38099" dir="2700000" algn="ctr" rotWithShape="0">
                      <a:srgbClr val="808080">
                        <a:alpha val="74998"/>
                      </a:srgbClr>
                    </a:outerShdw>
                  </a:effectLst>
                </a14:hiddenEffects>
              </a:ext>
            </a:extLst>
          </p:spPr>
          <p:txBody>
            <a:bodyPr anchor="ctr"/>
            <a:lstStyle/>
            <a:p>
              <a:pPr algn="ctr">
                <a:lnSpc>
                  <a:spcPct val="150000"/>
                </a:lnSpc>
              </a:pPr>
              <a:r>
                <a:rPr lang="zh-CN" altLang="en-US"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charset="-122"/>
                </a:rPr>
                <a:t>实例</a:t>
              </a:r>
              <a:endParaRPr lang="en-US" altLang="zh-CN"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charset="-122"/>
              </a:endParaRPr>
            </a:p>
            <a:p>
              <a:pPr algn="ctr">
                <a:lnSpc>
                  <a:spcPct val="150000"/>
                </a:lnSpc>
              </a:pPr>
              <a:r>
                <a:rPr lang="zh-CN" altLang="en-US"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charset="-122"/>
                </a:rPr>
                <a:t>表示</a:t>
              </a:r>
            </a:p>
          </p:txBody>
        </p:sp>
        <p:sp>
          <p:nvSpPr>
            <p:cNvPr id="22" name="椭圆 25">
              <a:extLst>
                <a:ext uri="{FF2B5EF4-FFF2-40B4-BE49-F238E27FC236}">
                  <a16:creationId xmlns:a16="http://schemas.microsoft.com/office/drawing/2014/main" id="{8DEC9035-8FF6-435E-B111-8A42CADE6B0B}"/>
                </a:ext>
              </a:extLst>
            </p:cNvPr>
            <p:cNvSpPr>
              <a:spLocks noChangeArrowheads="1"/>
            </p:cNvSpPr>
            <p:nvPr/>
          </p:nvSpPr>
          <p:spPr bwMode="auto">
            <a:xfrm>
              <a:off x="6387" y="6363"/>
              <a:ext cx="1928" cy="1928"/>
            </a:xfrm>
            <a:prstGeom prst="ellipse">
              <a:avLst/>
            </a:prstGeom>
            <a:solidFill>
              <a:srgbClr val="92D050"/>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blurRad="63500" dist="38099" dir="2700000" algn="ctr" rotWithShape="0">
                      <a:srgbClr val="808080">
                        <a:alpha val="74998"/>
                      </a:srgbClr>
                    </a:outerShdw>
                  </a:effectLst>
                </a14:hiddenEffects>
              </a:ext>
            </a:extLst>
          </p:spPr>
          <p:txBody>
            <a:bodyPr anchor="ctr"/>
            <a:lstStyle/>
            <a:p>
              <a:pPr algn="ctr">
                <a:lnSpc>
                  <a:spcPct val="150000"/>
                </a:lnSpc>
              </a:pPr>
              <a:r>
                <a:rPr lang="zh-CN" altLang="en-US" sz="16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charset="-122"/>
                </a:rPr>
                <a:t>精简</a:t>
              </a:r>
              <a:endParaRPr lang="en-US" altLang="zh-CN" sz="16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charset="-122"/>
              </a:endParaRPr>
            </a:p>
            <a:p>
              <a:pPr algn="ctr">
                <a:lnSpc>
                  <a:spcPct val="150000"/>
                </a:lnSpc>
              </a:pPr>
              <a:r>
                <a:rPr lang="zh-CN" altLang="en-US" sz="16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charset="-122"/>
                </a:rPr>
                <a:t>模型</a:t>
              </a:r>
              <a:endParaRPr lang="en-US" altLang="zh-CN" sz="16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charset="-122"/>
              </a:endParaRPr>
            </a:p>
          </p:txBody>
        </p:sp>
        <p:sp>
          <p:nvSpPr>
            <p:cNvPr id="23" name="椭圆 26">
              <a:extLst>
                <a:ext uri="{FF2B5EF4-FFF2-40B4-BE49-F238E27FC236}">
                  <a16:creationId xmlns:a16="http://schemas.microsoft.com/office/drawing/2014/main" id="{7B0C61FC-F00B-4032-98C9-DDA08DDFB669}"/>
                </a:ext>
              </a:extLst>
            </p:cNvPr>
            <p:cNvSpPr>
              <a:spLocks noChangeArrowheads="1"/>
            </p:cNvSpPr>
            <p:nvPr/>
          </p:nvSpPr>
          <p:spPr bwMode="auto">
            <a:xfrm>
              <a:off x="5333" y="1972"/>
              <a:ext cx="1928" cy="1928"/>
            </a:xfrm>
            <a:prstGeom prst="ellipse">
              <a:avLst/>
            </a:prstGeom>
            <a:solidFill>
              <a:srgbClr val="FC9204"/>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blurRad="63500" dist="38099" dir="2700000" algn="ctr" rotWithShape="0">
                      <a:srgbClr val="808080">
                        <a:alpha val="74998"/>
                      </a:srgbClr>
                    </a:outerShdw>
                  </a:effectLst>
                </a14:hiddenEffects>
              </a:ext>
            </a:extLst>
          </p:spPr>
          <p:txBody>
            <a:bodyPr anchor="ctr"/>
            <a:lstStyle/>
            <a:p>
              <a:pPr algn="ctr">
                <a:lnSpc>
                  <a:spcPct val="150000"/>
                </a:lnSpc>
              </a:pPr>
              <a:r>
                <a:rPr lang="zh-CN" altLang="en-US"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charset="-122"/>
                </a:rPr>
                <a:t>分析</a:t>
              </a:r>
              <a:endParaRPr lang="en-US" altLang="zh-CN"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charset="-122"/>
              </a:endParaRPr>
            </a:p>
            <a:p>
              <a:pPr algn="ctr">
                <a:lnSpc>
                  <a:spcPct val="150000"/>
                </a:lnSpc>
              </a:pPr>
              <a:r>
                <a:rPr lang="zh-CN" altLang="en-US"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charset="-122"/>
                </a:rPr>
                <a:t>基表</a:t>
              </a:r>
            </a:p>
          </p:txBody>
        </p:sp>
        <p:sp>
          <p:nvSpPr>
            <p:cNvPr id="24" name="直接连接符 29">
              <a:extLst>
                <a:ext uri="{FF2B5EF4-FFF2-40B4-BE49-F238E27FC236}">
                  <a16:creationId xmlns:a16="http://schemas.microsoft.com/office/drawing/2014/main" id="{1385648D-9261-42BE-A2C0-3E8B361F449C}"/>
                </a:ext>
              </a:extLst>
            </p:cNvPr>
            <p:cNvSpPr>
              <a:spLocks noChangeShapeType="1"/>
            </p:cNvSpPr>
            <p:nvPr/>
          </p:nvSpPr>
          <p:spPr bwMode="auto">
            <a:xfrm flipV="1">
              <a:off x="4568" y="3445"/>
              <a:ext cx="748" cy="525"/>
            </a:xfrm>
            <a:prstGeom prst="line">
              <a:avLst/>
            </a:prstGeom>
            <a:noFill/>
            <a:ln w="28575" cap="flat" cmpd="sng">
              <a:solidFill>
                <a:srgbClr val="F79646"/>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808080">
                        <a:alpha val="74998"/>
                      </a:srgbClr>
                    </a:outerShdw>
                  </a:effectLst>
                </a14:hiddenEffects>
              </a:ext>
            </a:extLst>
          </p:spPr>
          <p:txBody>
            <a:bodyPr/>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5" name="直接连接符 35">
              <a:extLst>
                <a:ext uri="{FF2B5EF4-FFF2-40B4-BE49-F238E27FC236}">
                  <a16:creationId xmlns:a16="http://schemas.microsoft.com/office/drawing/2014/main" id="{1E5D5D4F-9C6C-4962-BAE5-62AC3000537B}"/>
                </a:ext>
              </a:extLst>
            </p:cNvPr>
            <p:cNvSpPr>
              <a:spLocks noChangeShapeType="1"/>
            </p:cNvSpPr>
            <p:nvPr/>
          </p:nvSpPr>
          <p:spPr bwMode="auto">
            <a:xfrm flipV="1">
              <a:off x="4897" y="5138"/>
              <a:ext cx="1360" cy="112"/>
            </a:xfrm>
            <a:prstGeom prst="line">
              <a:avLst/>
            </a:prstGeom>
            <a:noFill/>
            <a:ln w="28575" cap="flat" cmpd="sng">
              <a:solidFill>
                <a:srgbClr val="F79646"/>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808080">
                        <a:alpha val="74998"/>
                      </a:srgbClr>
                    </a:outerShdw>
                  </a:effectLst>
                </a14:hiddenEffects>
              </a:ext>
            </a:extLst>
          </p:spPr>
          <p:txBody>
            <a:bodyPr/>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6" name="直接连接符 36">
              <a:extLst>
                <a:ext uri="{FF2B5EF4-FFF2-40B4-BE49-F238E27FC236}">
                  <a16:creationId xmlns:a16="http://schemas.microsoft.com/office/drawing/2014/main" id="{89F2643C-F206-4C46-89C4-C1216EC7F669}"/>
                </a:ext>
              </a:extLst>
            </p:cNvPr>
            <p:cNvSpPr>
              <a:spLocks noChangeShapeType="1"/>
            </p:cNvSpPr>
            <p:nvPr/>
          </p:nvSpPr>
          <p:spPr bwMode="auto">
            <a:xfrm>
              <a:off x="3915" y="6812"/>
              <a:ext cx="440" cy="1721"/>
            </a:xfrm>
            <a:prstGeom prst="line">
              <a:avLst/>
            </a:prstGeom>
            <a:noFill/>
            <a:ln w="28575" cap="flat" cmpd="sng">
              <a:solidFill>
                <a:srgbClr val="F79646"/>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808080">
                        <a:alpha val="74998"/>
                      </a:srgbClr>
                    </a:outerShdw>
                  </a:effectLst>
                </a14:hiddenEffects>
              </a:ext>
            </a:extLst>
          </p:spPr>
          <p:txBody>
            <a:bodyPr/>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7" name="直接连接符 37">
              <a:extLst>
                <a:ext uri="{FF2B5EF4-FFF2-40B4-BE49-F238E27FC236}">
                  <a16:creationId xmlns:a16="http://schemas.microsoft.com/office/drawing/2014/main" id="{CAF0CE8B-E404-415E-A7B5-300D7A08DFEB}"/>
                </a:ext>
              </a:extLst>
            </p:cNvPr>
            <p:cNvSpPr>
              <a:spLocks noChangeShapeType="1"/>
            </p:cNvSpPr>
            <p:nvPr/>
          </p:nvSpPr>
          <p:spPr bwMode="auto">
            <a:xfrm>
              <a:off x="4758" y="6409"/>
              <a:ext cx="1529" cy="736"/>
            </a:xfrm>
            <a:prstGeom prst="line">
              <a:avLst/>
            </a:prstGeom>
            <a:noFill/>
            <a:ln w="28575" cap="flat" cmpd="sng">
              <a:solidFill>
                <a:srgbClr val="F79646"/>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808080">
                        <a:alpha val="74998"/>
                      </a:srgbClr>
                    </a:outerShdw>
                  </a:effectLst>
                </a14:hiddenEffects>
              </a:ext>
            </a:extLst>
          </p:spPr>
          <p:txBody>
            <a:bodyPr/>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8" name="文本框 27">
              <a:extLst>
                <a:ext uri="{FF2B5EF4-FFF2-40B4-BE49-F238E27FC236}">
                  <a16:creationId xmlns:a16="http://schemas.microsoft.com/office/drawing/2014/main" id="{7542EFCF-5135-4C06-AD3C-5029CB46348B}"/>
                </a:ext>
              </a:extLst>
            </p:cNvPr>
            <p:cNvSpPr txBox="1"/>
            <p:nvPr/>
          </p:nvSpPr>
          <p:spPr>
            <a:xfrm>
              <a:off x="7553" y="2173"/>
              <a:ext cx="6599" cy="1298"/>
            </a:xfrm>
            <a:prstGeom prst="rect">
              <a:avLst/>
            </a:prstGeom>
            <a:noFill/>
          </p:spPr>
          <p:txBody>
            <a:bodyPr wrap="square" rtlCol="0">
              <a:spAutoFit/>
            </a:bodyPr>
            <a:lstStyle/>
            <a:p>
              <a:pPr>
                <a:lnSpc>
                  <a:spcPct val="150000"/>
                </a:lnSpc>
              </a:pPr>
              <a:r>
                <a:rPr kumimoji="1"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创建分析基表的最重要步骤是选择分析中包含的属性。选择基于领域知识和属性之间关系的分析。</a:t>
              </a:r>
            </a:p>
          </p:txBody>
        </p:sp>
        <p:sp>
          <p:nvSpPr>
            <p:cNvPr id="29" name="文本框 28">
              <a:extLst>
                <a:ext uri="{FF2B5EF4-FFF2-40B4-BE49-F238E27FC236}">
                  <a16:creationId xmlns:a16="http://schemas.microsoft.com/office/drawing/2014/main" id="{A74F46E0-BB51-41F4-9421-70DF2A91C26F}"/>
                </a:ext>
              </a:extLst>
            </p:cNvPr>
            <p:cNvSpPr txBox="1"/>
            <p:nvPr/>
          </p:nvSpPr>
          <p:spPr>
            <a:xfrm>
              <a:off x="8313" y="4288"/>
              <a:ext cx="6509" cy="1298"/>
            </a:xfrm>
            <a:prstGeom prst="rect">
              <a:avLst/>
            </a:prstGeom>
            <a:noFill/>
          </p:spPr>
          <p:txBody>
            <a:bodyPr wrap="square" rtlCol="0">
              <a:spAutoFit/>
            </a:bodyPr>
            <a:lstStyle/>
            <a:p>
              <a:pPr>
                <a:lnSpc>
                  <a:spcPct val="150000"/>
                </a:lnSpc>
              </a:pPr>
              <a:r>
                <a:rPr kumimoji="1"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此外，发现与其他属性具有高相关性的属性很可能是冗余的，因此应该排除其中一个相关属性。</a:t>
              </a:r>
            </a:p>
          </p:txBody>
        </p:sp>
        <p:sp>
          <p:nvSpPr>
            <p:cNvPr id="30" name="文本框 29">
              <a:extLst>
                <a:ext uri="{FF2B5EF4-FFF2-40B4-BE49-F238E27FC236}">
                  <a16:creationId xmlns:a16="http://schemas.microsoft.com/office/drawing/2014/main" id="{802A99D6-07BE-4174-A7FA-D5352ED4C2DF}"/>
                </a:ext>
              </a:extLst>
            </p:cNvPr>
            <p:cNvSpPr txBox="1"/>
            <p:nvPr/>
          </p:nvSpPr>
          <p:spPr>
            <a:xfrm>
              <a:off x="8415" y="6734"/>
              <a:ext cx="7748" cy="1298"/>
            </a:xfrm>
            <a:prstGeom prst="rect">
              <a:avLst/>
            </a:prstGeom>
            <a:noFill/>
          </p:spPr>
          <p:txBody>
            <a:bodyPr wrap="square" rtlCol="0">
              <a:spAutoFit/>
            </a:bodyPr>
            <a:lstStyle/>
            <a:p>
              <a:pPr>
                <a:lnSpc>
                  <a:spcPct val="150000"/>
                </a:lnSpc>
              </a:pPr>
              <a:r>
                <a:rPr kumimoji="1"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删除冗余特性可以得到更简单、更容易理解的模型，还可以降低</a:t>
              </a:r>
              <a:r>
                <a:rPr kumimoji="1" lang="en-US" altLang="zh-CN" sz="1600" dirty="0">
                  <a:latin typeface="Times New Roman" panose="02020603050405020304" pitchFamily="18" charset="0"/>
                  <a:ea typeface="微软雅黑" panose="020B0503020204020204" pitchFamily="34" charset="-122"/>
                  <a:cs typeface="Times New Roman" panose="02020603050405020304" pitchFamily="18" charset="0"/>
                </a:rPr>
                <a:t>ML</a:t>
              </a:r>
              <a:r>
                <a:rPr kumimoji="1"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算法返回适合于数据中伪模式的模型的可能性。</a:t>
              </a:r>
            </a:p>
          </p:txBody>
        </p:sp>
        <p:sp>
          <p:nvSpPr>
            <p:cNvPr id="31" name="文本框 30">
              <a:extLst>
                <a:ext uri="{FF2B5EF4-FFF2-40B4-BE49-F238E27FC236}">
                  <a16:creationId xmlns:a16="http://schemas.microsoft.com/office/drawing/2014/main" id="{B43D91C2-E6B7-479F-B103-43DABA541272}"/>
                </a:ext>
              </a:extLst>
            </p:cNvPr>
            <p:cNvSpPr txBox="1"/>
            <p:nvPr/>
          </p:nvSpPr>
          <p:spPr>
            <a:xfrm>
              <a:off x="5657" y="9005"/>
              <a:ext cx="7748" cy="1298"/>
            </a:xfrm>
            <a:prstGeom prst="rect">
              <a:avLst/>
            </a:prstGeom>
            <a:noFill/>
          </p:spPr>
          <p:txBody>
            <a:bodyPr wrap="square" rtlCol="0">
              <a:spAutoFit/>
            </a:bodyPr>
            <a:lstStyle/>
            <a:p>
              <a:pPr>
                <a:lnSpc>
                  <a:spcPct val="150000"/>
                </a:lnSpc>
              </a:pPr>
              <a:r>
                <a:rPr kumimoji="1"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分析基表中的每个实例都由一个分析记录表示，因此分析记录中包含的属性集定义了将要执行分析的实例的表示。</a:t>
              </a:r>
            </a:p>
          </p:txBody>
        </p:sp>
        <p:sp>
          <p:nvSpPr>
            <p:cNvPr id="32" name="文本框 31">
              <a:extLst>
                <a:ext uri="{FF2B5EF4-FFF2-40B4-BE49-F238E27FC236}">
                  <a16:creationId xmlns:a16="http://schemas.microsoft.com/office/drawing/2014/main" id="{E1AA7D43-95AE-40C0-A411-ACD084ECF7A6}"/>
                </a:ext>
              </a:extLst>
            </p:cNvPr>
            <p:cNvSpPr txBox="1"/>
            <p:nvPr/>
          </p:nvSpPr>
          <p:spPr>
            <a:xfrm>
              <a:off x="2189" y="5879"/>
              <a:ext cx="2746" cy="1065"/>
            </a:xfrm>
            <a:prstGeom prst="rect">
              <a:avLst/>
            </a:prstGeom>
            <a:noFill/>
          </p:spPr>
          <p:txBody>
            <a:bodyPr wrap="square" rtlCol="0">
              <a:spAutoFit/>
            </a:bodyPr>
            <a:lstStyle/>
            <a:p>
              <a:pPr algn="ctr"/>
              <a:r>
                <a:rPr lang="en-US" altLang="zh-CN"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The Analytics Base Table</a:t>
              </a:r>
            </a:p>
          </p:txBody>
        </p:sp>
      </p:grpSp>
    </p:spTree>
    <p:extLst>
      <p:ext uri="{BB962C8B-B14F-4D97-AF65-F5344CB8AC3E}">
        <p14:creationId xmlns:p14="http://schemas.microsoft.com/office/powerpoint/2010/main" val="148939626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a:extLst>
              <a:ext uri="{FF2B5EF4-FFF2-40B4-BE49-F238E27FC236}">
                <a16:creationId xmlns:a16="http://schemas.microsoft.com/office/drawing/2014/main" id="{08E54BB2-4828-4F9C-B77A-1C4D6FD15696}"/>
              </a:ext>
            </a:extLst>
          </p:cNvPr>
          <p:cNvGrpSpPr/>
          <p:nvPr/>
        </p:nvGrpSpPr>
        <p:grpSpPr>
          <a:xfrm>
            <a:off x="0" y="-1"/>
            <a:ext cx="12192000" cy="6858001"/>
            <a:chOff x="390232" y="286325"/>
            <a:chExt cx="11411536" cy="5973226"/>
          </a:xfrm>
        </p:grpSpPr>
        <p:pic>
          <p:nvPicPr>
            <p:cNvPr id="3074" name="Picture 2" descr="Practical or Theory: What Makes You Pro After Bachelor in Technology? -  Sharda University Blog">
              <a:extLst>
                <a:ext uri="{FF2B5EF4-FFF2-40B4-BE49-F238E27FC236}">
                  <a16:creationId xmlns:a16="http://schemas.microsoft.com/office/drawing/2014/main" id="{3A22D68F-AE62-4257-B864-C20FAFC77A6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390232" y="286325"/>
              <a:ext cx="11411536" cy="5973226"/>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a:extLst>
                <a:ext uri="{FF2B5EF4-FFF2-40B4-BE49-F238E27FC236}">
                  <a16:creationId xmlns:a16="http://schemas.microsoft.com/office/drawing/2014/main" id="{723F1699-FB4F-47A1-BFC4-B5AAFF0098ED}"/>
                </a:ext>
              </a:extLst>
            </p:cNvPr>
            <p:cNvPicPr>
              <a:picLocks noChangeAspect="1"/>
            </p:cNvPicPr>
            <p:nvPr/>
          </p:nvPicPr>
          <p:blipFill>
            <a:blip r:embed="rId3"/>
            <a:stretch>
              <a:fillRect/>
            </a:stretch>
          </p:blipFill>
          <p:spPr>
            <a:xfrm>
              <a:off x="1465573" y="954843"/>
              <a:ext cx="2822522" cy="989089"/>
            </a:xfrm>
            <a:prstGeom prst="rect">
              <a:avLst/>
            </a:prstGeom>
          </p:spPr>
        </p:pic>
        <p:pic>
          <p:nvPicPr>
            <p:cNvPr id="6" name="图片 5">
              <a:extLst>
                <a:ext uri="{FF2B5EF4-FFF2-40B4-BE49-F238E27FC236}">
                  <a16:creationId xmlns:a16="http://schemas.microsoft.com/office/drawing/2014/main" id="{BA7FBD81-9EF0-4988-B31E-3AC5DD26BB47}"/>
                </a:ext>
              </a:extLst>
            </p:cNvPr>
            <p:cNvPicPr>
              <a:picLocks noChangeAspect="1"/>
            </p:cNvPicPr>
            <p:nvPr/>
          </p:nvPicPr>
          <p:blipFill>
            <a:blip r:embed="rId4"/>
            <a:stretch>
              <a:fillRect/>
            </a:stretch>
          </p:blipFill>
          <p:spPr>
            <a:xfrm>
              <a:off x="7684258" y="873125"/>
              <a:ext cx="3677984" cy="1267909"/>
            </a:xfrm>
            <a:prstGeom prst="rect">
              <a:avLst/>
            </a:prstGeom>
          </p:spPr>
        </p:pic>
        <p:sp>
          <p:nvSpPr>
            <p:cNvPr id="7" name="文本框 6">
              <a:extLst>
                <a:ext uri="{FF2B5EF4-FFF2-40B4-BE49-F238E27FC236}">
                  <a16:creationId xmlns:a16="http://schemas.microsoft.com/office/drawing/2014/main" id="{DA7F006C-F5FD-4EF2-A94A-35281752238E}"/>
                </a:ext>
              </a:extLst>
            </p:cNvPr>
            <p:cNvSpPr txBox="1"/>
            <p:nvPr/>
          </p:nvSpPr>
          <p:spPr>
            <a:xfrm>
              <a:off x="1388535" y="1382479"/>
              <a:ext cx="2836753" cy="723787"/>
            </a:xfrm>
            <a:prstGeom prst="rect">
              <a:avLst/>
            </a:prstGeom>
            <a:noFill/>
          </p:spPr>
          <p:txBody>
            <a:bodyPr wrap="none" rtlCol="0">
              <a:spAutoFit/>
            </a:bodyPr>
            <a:lstStyle/>
            <a:p>
              <a:r>
                <a:rPr lang="en-US" altLang="zh-CN" sz="4800" b="1" dirty="0">
                  <a:solidFill>
                    <a:srgbClr val="FFDB53"/>
                  </a:solidFill>
                  <a:latin typeface="Arial Black" panose="020B0A04020102020204" pitchFamily="34" charset="0"/>
                  <a:cs typeface="Times New Roman" panose="02020603050405020304" pitchFamily="18" charset="0"/>
                </a:rPr>
                <a:t>THEORY</a:t>
              </a:r>
              <a:endParaRPr lang="zh-CN" altLang="en-US" sz="4800" b="1" dirty="0">
                <a:solidFill>
                  <a:srgbClr val="FFDB53"/>
                </a:solidFill>
                <a:latin typeface="Arial Black" panose="020B0A04020102020204" pitchFamily="34" charset="0"/>
                <a:cs typeface="Times New Roman" panose="02020603050405020304" pitchFamily="18" charset="0"/>
              </a:endParaRPr>
            </a:p>
          </p:txBody>
        </p:sp>
        <p:sp>
          <p:nvSpPr>
            <p:cNvPr id="10" name="文本框 9">
              <a:extLst>
                <a:ext uri="{FF2B5EF4-FFF2-40B4-BE49-F238E27FC236}">
                  <a16:creationId xmlns:a16="http://schemas.microsoft.com/office/drawing/2014/main" id="{3B0442AD-EB2A-4D6D-A4BC-9328A534AFD2}"/>
                </a:ext>
              </a:extLst>
            </p:cNvPr>
            <p:cNvSpPr txBox="1"/>
            <p:nvPr/>
          </p:nvSpPr>
          <p:spPr>
            <a:xfrm>
              <a:off x="7837658" y="1406838"/>
              <a:ext cx="3844414" cy="723787"/>
            </a:xfrm>
            <a:prstGeom prst="rect">
              <a:avLst/>
            </a:prstGeom>
            <a:noFill/>
          </p:spPr>
          <p:txBody>
            <a:bodyPr wrap="none" rtlCol="0">
              <a:spAutoFit/>
            </a:bodyPr>
            <a:lstStyle/>
            <a:p>
              <a:r>
                <a:rPr lang="en-US" altLang="zh-CN" sz="4800" b="1" dirty="0">
                  <a:solidFill>
                    <a:srgbClr val="FFDB53"/>
                  </a:solidFill>
                  <a:latin typeface="Arial Black" panose="020B0A04020102020204" pitchFamily="34" charset="0"/>
                  <a:cs typeface="Times New Roman" panose="02020603050405020304" pitchFamily="18" charset="0"/>
                </a:rPr>
                <a:t>PRACTICAL</a:t>
              </a:r>
              <a:endParaRPr lang="zh-CN" altLang="en-US" sz="4800" b="1" dirty="0">
                <a:solidFill>
                  <a:srgbClr val="FFDB53"/>
                </a:solidFill>
                <a:latin typeface="Arial Black" panose="020B0A04020102020204" pitchFamily="34" charset="0"/>
                <a:cs typeface="Times New Roman" panose="02020603050405020304" pitchFamily="18" charset="0"/>
              </a:endParaRPr>
            </a:p>
          </p:txBody>
        </p:sp>
      </p:grpSp>
      <p:sp>
        <p:nvSpPr>
          <p:cNvPr id="2" name="灯片编号占位符 1">
            <a:extLst>
              <a:ext uri="{FF2B5EF4-FFF2-40B4-BE49-F238E27FC236}">
                <a16:creationId xmlns:a16="http://schemas.microsoft.com/office/drawing/2014/main" id="{AF16BF96-0555-4337-9717-16710E773B8D}"/>
              </a:ext>
            </a:extLst>
          </p:cNvPr>
          <p:cNvSpPr>
            <a:spLocks noGrp="1"/>
          </p:cNvSpPr>
          <p:nvPr>
            <p:ph type="sldNum" sz="quarter" idx="12"/>
          </p:nvPr>
        </p:nvSpPr>
        <p:spPr/>
        <p:txBody>
          <a:bodyPr/>
          <a:lstStyle/>
          <a:p>
            <a:fld id="{0D4EF626-F2E7-47E8-A3E5-EAE9C4555C6D}" type="slidenum">
              <a:rPr lang="zh-CN" altLang="en-US" smtClean="0"/>
              <a:t>36</a:t>
            </a:fld>
            <a:endParaRPr lang="zh-CN" altLang="en-US" dirty="0"/>
          </a:p>
        </p:txBody>
      </p:sp>
    </p:spTree>
    <p:extLst>
      <p:ext uri="{BB962C8B-B14F-4D97-AF65-F5344CB8AC3E}">
        <p14:creationId xmlns:p14="http://schemas.microsoft.com/office/powerpoint/2010/main" val="2238259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54" name="Picture 6" descr="Why the world&amp;#39;s largest Hadoop installation may soon become the norm -  TechRepublic">
            <a:extLst>
              <a:ext uri="{FF2B5EF4-FFF2-40B4-BE49-F238E27FC236}">
                <a16:creationId xmlns:a16="http://schemas.microsoft.com/office/drawing/2014/main" id="{28256122-1336-4AF0-9857-A1A341AE98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73749" y="2689846"/>
            <a:ext cx="5326622" cy="416790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2" descr="Hi!! Data Science is Cool – Hitchhikers Guide from Noob to Data Scientist"/>
          <p:cNvPicPr>
            <a:picLocks noChangeAspect="1" noChangeArrowheads="1"/>
          </p:cNvPicPr>
          <p:nvPr/>
        </p:nvPicPr>
        <p:blipFill rotWithShape="1">
          <a:blip r:embed="rId4">
            <a:extLst>
              <a:ext uri="{BEBA8EAE-BF5A-486C-A8C5-ECC9F3942E4B}">
                <a14:imgProps xmlns:a14="http://schemas.microsoft.com/office/drawing/2010/main">
                  <a14:imgLayer r:embed="rId5">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4602542" cy="46166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课程实践</a:t>
            </a:r>
          </a:p>
        </p:txBody>
      </p:sp>
      <p:pic>
        <p:nvPicPr>
          <p:cNvPr id="7" name="图片 6"/>
          <p:cNvPicPr>
            <a:picLocks noChangeAspect="1"/>
          </p:cNvPicPr>
          <p:nvPr/>
        </p:nvPicPr>
        <p:blipFill rotWithShape="1">
          <a:blip r:embed="rId6"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9" name="标题 1"/>
          <p:cNvSpPr txBox="1"/>
          <p:nvPr/>
        </p:nvSpPr>
        <p:spPr>
          <a:xfrm>
            <a:off x="2515235" y="900430"/>
            <a:ext cx="7160895" cy="82994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第三次作业</a:t>
            </a:r>
          </a:p>
        </p:txBody>
      </p:sp>
      <p:sp>
        <p:nvSpPr>
          <p:cNvPr id="8" name="矩形 7"/>
          <p:cNvSpPr/>
          <p:nvPr/>
        </p:nvSpPr>
        <p:spPr>
          <a:xfrm>
            <a:off x="674941" y="1893997"/>
            <a:ext cx="10572681" cy="511615"/>
          </a:xfrm>
          <a:prstGeom prst="rect">
            <a:avLst/>
          </a:prstGeom>
        </p:spPr>
        <p:txBody>
          <a:bodyPr wrap="square">
            <a:spAutoFit/>
          </a:bodyPr>
          <a:lstStyle/>
          <a:p>
            <a:pPr algn="ctr">
              <a:lnSpc>
                <a:spcPct val="125000"/>
              </a:lnSpc>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安装虚拟机，并在虚拟机上安装</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Hadoop</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和</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JDK</a:t>
            </a:r>
          </a:p>
        </p:txBody>
      </p:sp>
      <p:pic>
        <p:nvPicPr>
          <p:cNvPr id="27652" name="Picture 4" descr="An Overview of Virtual Machines. For Reverse Engineering and beyond | by  Madeline Farina | Reverse Engineering for Dummies | Medium">
            <a:extLst>
              <a:ext uri="{FF2B5EF4-FFF2-40B4-BE49-F238E27FC236}">
                <a16:creationId xmlns:a16="http://schemas.microsoft.com/office/drawing/2014/main" id="{E51AA525-AE0A-4E68-99D0-834E4DCB611A}"/>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53876" b="12020"/>
          <a:stretch/>
        </p:blipFill>
        <p:spPr bwMode="auto">
          <a:xfrm>
            <a:off x="1489629" y="2508023"/>
            <a:ext cx="3483650" cy="391708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rotWithShape="1">
          <a:blip r:embed="rId3"/>
          <a:srcRect r="29544" b="13444"/>
          <a:stretch>
            <a:fillRect/>
          </a:stretch>
        </p:blipFill>
        <p:spPr>
          <a:xfrm>
            <a:off x="1847215" y="3721735"/>
            <a:ext cx="8499475" cy="2904490"/>
          </a:xfrm>
          <a:prstGeom prst="rect">
            <a:avLst/>
          </a:prstGeom>
        </p:spPr>
      </p:pic>
      <p:pic>
        <p:nvPicPr>
          <p:cNvPr id="5" name="Picture 12" descr="Hi!! Data Science is Cool – Hitchhikers Guide from Noob to Data Scientist"/>
          <p:cNvPicPr>
            <a:picLocks noChangeAspect="1" noChangeArrowheads="1"/>
          </p:cNvPicPr>
          <p:nvPr/>
        </p:nvPicPr>
        <p:blipFill rotWithShape="1">
          <a:blip r:embed="rId4">
            <a:extLst>
              <a:ext uri="{BEBA8EAE-BF5A-486C-A8C5-ECC9F3942E4B}">
                <a14:imgProps xmlns:a14="http://schemas.microsoft.com/office/drawing/2010/main">
                  <a14:imgLayer r:embed="rId5">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6"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9" name="标题 1"/>
          <p:cNvSpPr txBox="1"/>
          <p:nvPr/>
        </p:nvSpPr>
        <p:spPr>
          <a:xfrm>
            <a:off x="2515235" y="900430"/>
            <a:ext cx="7160895" cy="82994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虚拟机的创建</a:t>
            </a:r>
          </a:p>
        </p:txBody>
      </p:sp>
      <p:sp>
        <p:nvSpPr>
          <p:cNvPr id="8" name="矩形 7"/>
          <p:cNvSpPr/>
          <p:nvPr/>
        </p:nvSpPr>
        <p:spPr>
          <a:xfrm>
            <a:off x="793607" y="1733735"/>
            <a:ext cx="10572681" cy="553085"/>
          </a:xfrm>
          <a:prstGeom prst="rect">
            <a:avLst/>
          </a:prstGeom>
        </p:spPr>
        <p:txBody>
          <a:bodyPr wrap="square">
            <a:spAutoFit/>
          </a:bodyPr>
          <a:lstStyle/>
          <a:p>
            <a:pPr marL="285750" indent="-285750" algn="l">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 下载</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VMware Workstation Pro</a:t>
            </a:r>
          </a:p>
        </p:txBody>
      </p:sp>
      <p:sp>
        <p:nvSpPr>
          <p:cNvPr id="3" name="文本框 2"/>
          <p:cNvSpPr txBox="1"/>
          <p:nvPr/>
        </p:nvSpPr>
        <p:spPr>
          <a:xfrm>
            <a:off x="3650615" y="2924810"/>
            <a:ext cx="4892040" cy="922020"/>
          </a:xfrm>
          <a:prstGeom prst="rect">
            <a:avLst/>
          </a:prstGeom>
          <a:noFill/>
        </p:spPr>
        <p:txBody>
          <a:bodyPr wrap="square" rtlCol="0">
            <a:spAutoFit/>
          </a:bodyPr>
          <a:lstStyle/>
          <a:p>
            <a:pPr marL="285750" indent="-285750">
              <a:buFont typeface="Wingdings" panose="05000000000000000000" charset="0"/>
              <a:buChar char="l"/>
            </a:pPr>
            <a:r>
              <a:rPr lang="en-US" altLang="zh-CN" dirty="0">
                <a:sym typeface="+mn-ea"/>
              </a:rPr>
              <a:t>ZF3R0-FHED2-M80TY-8QYGC-NPKYF</a:t>
            </a:r>
          </a:p>
          <a:p>
            <a:pPr marL="0" lvl="5" indent="-285750">
              <a:buFont typeface="Wingdings" panose="05000000000000000000" charset="0"/>
              <a:buChar char="l"/>
            </a:pPr>
            <a:r>
              <a:rPr lang="en-US" altLang="zh-CN" dirty="0">
                <a:sym typeface="+mn-ea"/>
              </a:rPr>
              <a:t>YF390-0HF8P-M81RQ-2DXQE-M2UT6</a:t>
            </a:r>
            <a:endParaRPr lang="en-US" altLang="zh-CN" dirty="0"/>
          </a:p>
          <a:p>
            <a:pPr marL="285750" indent="-285750">
              <a:buFont typeface="Wingdings" panose="05000000000000000000" charset="0"/>
              <a:buChar char="l"/>
            </a:pPr>
            <a:r>
              <a:rPr lang="en-US" altLang="zh-CN" dirty="0">
                <a:sym typeface="+mn-ea"/>
              </a:rPr>
              <a:t>ZF71R-DMX85-08DQY-8YMNC-PPHV8</a:t>
            </a:r>
            <a:endParaRPr lang="zh-CN" altLang="en-US"/>
          </a:p>
        </p:txBody>
      </p:sp>
      <p:sp>
        <p:nvSpPr>
          <p:cNvPr id="4" name="内容占位符 2"/>
          <p:cNvSpPr txBox="1"/>
          <p:nvPr/>
        </p:nvSpPr>
        <p:spPr>
          <a:xfrm>
            <a:off x="1680210" y="2527300"/>
            <a:ext cx="1970405" cy="39751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 许可证密钥</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8" name="矩形 7"/>
          <p:cNvSpPr/>
          <p:nvPr/>
        </p:nvSpPr>
        <p:spPr>
          <a:xfrm>
            <a:off x="793607" y="1084130"/>
            <a:ext cx="10572681" cy="553085"/>
          </a:xfrm>
          <a:prstGeom prst="rect">
            <a:avLst/>
          </a:prstGeom>
        </p:spPr>
        <p:txBody>
          <a:bodyPr wrap="square">
            <a:spAutoFit/>
          </a:bodyPr>
          <a:lstStyle/>
          <a:p>
            <a:pPr marL="285750" indent="-285750" algn="l">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 安装</a:t>
            </a:r>
          </a:p>
        </p:txBody>
      </p:sp>
      <p:pic>
        <p:nvPicPr>
          <p:cNvPr id="4" name="图片 3"/>
          <p:cNvPicPr>
            <a:picLocks noChangeAspect="1"/>
          </p:cNvPicPr>
          <p:nvPr/>
        </p:nvPicPr>
        <p:blipFill>
          <a:blip r:embed="rId6"/>
          <a:stretch>
            <a:fillRect/>
          </a:stretch>
        </p:blipFill>
        <p:spPr>
          <a:xfrm>
            <a:off x="1374140" y="1637030"/>
            <a:ext cx="3724910" cy="1531620"/>
          </a:xfrm>
          <a:prstGeom prst="rect">
            <a:avLst/>
          </a:prstGeom>
        </p:spPr>
      </p:pic>
      <p:pic>
        <p:nvPicPr>
          <p:cNvPr id="11" name="图片 10"/>
          <p:cNvPicPr>
            <a:picLocks noChangeAspect="1"/>
          </p:cNvPicPr>
          <p:nvPr/>
        </p:nvPicPr>
        <p:blipFill>
          <a:blip r:embed="rId7">
            <a:extLst>
              <a:ext uri="{28A0092B-C50C-407E-A947-70E740481C1C}">
                <a14:useLocalDpi xmlns:a14="http://schemas.microsoft.com/office/drawing/2010/main" val="0"/>
              </a:ext>
            </a:extLst>
          </a:blip>
          <a:srcRect b="2541"/>
          <a:stretch>
            <a:fillRect/>
          </a:stretch>
        </p:blipFill>
        <p:spPr>
          <a:xfrm>
            <a:off x="1560830" y="3389630"/>
            <a:ext cx="3351530" cy="3117850"/>
          </a:xfrm>
          <a:prstGeom prst="rect">
            <a:avLst/>
          </a:prstGeom>
        </p:spPr>
      </p:pic>
      <p:cxnSp>
        <p:nvCxnSpPr>
          <p:cNvPr id="20" name="直接连接符 19"/>
          <p:cNvCxnSpPr/>
          <p:nvPr/>
        </p:nvCxnSpPr>
        <p:spPr>
          <a:xfrm flipH="1">
            <a:off x="5556885" y="1839595"/>
            <a:ext cx="5715" cy="4667885"/>
          </a:xfrm>
          <a:prstGeom prst="line">
            <a:avLst/>
          </a:prstGeom>
        </p:spPr>
        <p:style>
          <a:lnRef idx="1">
            <a:schemeClr val="accent1"/>
          </a:lnRef>
          <a:fillRef idx="0">
            <a:schemeClr val="accent1"/>
          </a:fillRef>
          <a:effectRef idx="0">
            <a:schemeClr val="accent1"/>
          </a:effectRef>
          <a:fontRef idx="minor">
            <a:schemeClr val="tx1"/>
          </a:fontRef>
        </p:style>
      </p:cxnSp>
      <p:pic>
        <p:nvPicPr>
          <p:cNvPr id="23" name="图片 22"/>
          <p:cNvPicPr>
            <a:picLocks noChangeAspect="1"/>
          </p:cNvPicPr>
          <p:nvPr/>
        </p:nvPicPr>
        <p:blipFill>
          <a:blip r:embed="rId8">
            <a:extLst>
              <a:ext uri="{28A0092B-C50C-407E-A947-70E740481C1C}">
                <a14:useLocalDpi xmlns:a14="http://schemas.microsoft.com/office/drawing/2010/main" val="0"/>
              </a:ext>
            </a:extLst>
          </a:blip>
          <a:srcRect t="2382" b="3772"/>
          <a:stretch>
            <a:fillRect/>
          </a:stretch>
        </p:blipFill>
        <p:spPr>
          <a:xfrm>
            <a:off x="6020435" y="1704975"/>
            <a:ext cx="5125085" cy="480250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4">
            <a:extLst>
              <a:ext uri="{FF2B5EF4-FFF2-40B4-BE49-F238E27FC236}">
                <a16:creationId xmlns:a16="http://schemas.microsoft.com/office/drawing/2014/main" id="{074EAD24-8387-4024-9FB8-94AC72C5E9B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17408" y="4940633"/>
            <a:ext cx="2182315" cy="1680347"/>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Anna Riedl Twitterren: &amp;quot;&amp;quot;A map is not the territory it represents, but, if  correct, it has a similar structure to the territory, which accounts for  its usefulness.&amp;quot; — Alfred Korzybski, Science and">
            <a:extLst>
              <a:ext uri="{FF2B5EF4-FFF2-40B4-BE49-F238E27FC236}">
                <a16:creationId xmlns:a16="http://schemas.microsoft.com/office/drawing/2014/main" id="{85CEE817-4234-454F-A7C1-E487011BE80D}"/>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6829" t="4661" r="16269" b="4174"/>
          <a:stretch/>
        </p:blipFill>
        <p:spPr bwMode="auto">
          <a:xfrm>
            <a:off x="5971211" y="2592235"/>
            <a:ext cx="2747269" cy="3743645"/>
          </a:xfrm>
          <a:prstGeom prst="rect">
            <a:avLst/>
          </a:prstGeom>
          <a:noFill/>
          <a:extLst>
            <a:ext uri="{909E8E84-426E-40DD-AFC4-6F175D3DCCD1}">
              <a14:hiddenFill xmlns:a14="http://schemas.microsoft.com/office/drawing/2010/main">
                <a:solidFill>
                  <a:srgbClr val="FFFFFF"/>
                </a:solidFill>
              </a14:hiddenFill>
            </a:ext>
          </a:extLst>
        </p:spPr>
      </p:pic>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a:extLst>
              <a:ext uri="{FF2B5EF4-FFF2-40B4-BE49-F238E27FC236}">
                <a16:creationId xmlns:a16="http://schemas.microsoft.com/office/drawing/2014/main" id="{9F679F9F-3575-4699-B5B7-F87C12550B25}"/>
              </a:ext>
            </a:extLst>
          </p:cNvPr>
          <p:cNvSpPr/>
          <p:nvPr/>
        </p:nvSpPr>
        <p:spPr>
          <a:xfrm>
            <a:off x="672076" y="1158820"/>
            <a:ext cx="11418892" cy="51161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Perspectives on Data</a:t>
            </a:r>
          </a:p>
        </p:txBody>
      </p:sp>
      <p:sp>
        <p:nvSpPr>
          <p:cNvPr id="9" name="标题 1">
            <a:extLst>
              <a:ext uri="{FF2B5EF4-FFF2-40B4-BE49-F238E27FC236}">
                <a16:creationId xmlns:a16="http://schemas.microsoft.com/office/drawing/2014/main" id="{9F86782C-EE77-43CF-BAE2-828559F7AB78}"/>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内容回顾</a:t>
            </a:r>
          </a:p>
        </p:txBody>
      </p:sp>
      <p:sp>
        <p:nvSpPr>
          <p:cNvPr id="2" name="灯片编号占位符 1">
            <a:extLst>
              <a:ext uri="{FF2B5EF4-FFF2-40B4-BE49-F238E27FC236}">
                <a16:creationId xmlns:a16="http://schemas.microsoft.com/office/drawing/2014/main" id="{D45B1A33-E05D-44EC-94F6-C0A3AADA6FC1}"/>
              </a:ext>
            </a:extLst>
          </p:cNvPr>
          <p:cNvSpPr>
            <a:spLocks noGrp="1"/>
          </p:cNvSpPr>
          <p:nvPr>
            <p:ph type="sldNum" sz="quarter" idx="12"/>
          </p:nvPr>
        </p:nvSpPr>
        <p:spPr>
          <a:xfrm>
            <a:off x="8620345" y="6335880"/>
            <a:ext cx="2743200" cy="365125"/>
          </a:xfrm>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4</a:t>
            </a:fld>
            <a:endParaRPr lang="zh-CN" altLang="en-US" dirty="0">
              <a:latin typeface="Times New Roman" panose="02020603050405020304" pitchFamily="18" charset="0"/>
              <a:cs typeface="Times New Roman" panose="02020603050405020304" pitchFamily="18" charset="0"/>
            </a:endParaRPr>
          </a:p>
        </p:txBody>
      </p:sp>
      <p:sp>
        <p:nvSpPr>
          <p:cNvPr id="15" name="文本框 14">
            <a:extLst>
              <a:ext uri="{FF2B5EF4-FFF2-40B4-BE49-F238E27FC236}">
                <a16:creationId xmlns:a16="http://schemas.microsoft.com/office/drawing/2014/main" id="{0072B817-6D59-4A17-B792-642799108A79}"/>
              </a:ext>
            </a:extLst>
          </p:cNvPr>
          <p:cNvSpPr txBox="1"/>
          <p:nvPr/>
        </p:nvSpPr>
        <p:spPr>
          <a:xfrm>
            <a:off x="1066439" y="1695702"/>
            <a:ext cx="9550193" cy="4269695"/>
          </a:xfrm>
          <a:prstGeom prst="rect">
            <a:avLst/>
          </a:prstGeom>
          <a:noFill/>
        </p:spPr>
        <p:txBody>
          <a:bodyPr wrap="square" rtlCol="0">
            <a:spAutoFit/>
          </a:bodyPr>
          <a:lstStyle/>
          <a:p>
            <a:pPr marL="457200" indent="-457200">
              <a:lnSpc>
                <a:spcPct val="150000"/>
              </a:lnSpc>
              <a:spcAft>
                <a:spcPts val="600"/>
              </a:spcAft>
              <a:buFont typeface="Wingdings" panose="05000000000000000000" pitchFamily="2" charset="2"/>
              <a:buChar char="Ø"/>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不同属性对应不同的数据分析方法</a:t>
            </a: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a:p>
            <a:pPr marL="457200" indent="-457200">
              <a:lnSpc>
                <a:spcPct val="150000"/>
              </a:lnSpc>
              <a:spcAft>
                <a:spcPts val="600"/>
              </a:spcAft>
              <a:buFont typeface="Wingdings" panose="05000000000000000000" pitchFamily="2" charset="2"/>
              <a:buChar char="Ø"/>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 数据的非客观性</a:t>
            </a:r>
          </a:p>
          <a:p>
            <a:pPr marL="457200" indent="-457200">
              <a:lnSpc>
                <a:spcPct val="150000"/>
              </a:lnSpc>
              <a:spcAft>
                <a:spcPts val="600"/>
              </a:spcAft>
              <a:buFont typeface="Wingdings" panose="05000000000000000000" pitchFamily="2" charset="2"/>
              <a:buChar char="Ø"/>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 数据的不完美与正确属性的重要性</a:t>
            </a:r>
          </a:p>
          <a:p>
            <a:pPr marL="457200" indent="-457200">
              <a:lnSpc>
                <a:spcPct val="150000"/>
              </a:lnSpc>
              <a:spcAft>
                <a:spcPts val="600"/>
              </a:spcAft>
              <a:buFont typeface="Wingdings" panose="05000000000000000000" pitchFamily="2" charset="2"/>
              <a:buChar char="Ø"/>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非结构化数据 </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sym typeface="Wingdings" panose="05000000000000000000" pitchFamily="2" charset="2"/>
              </a:rPr>
              <a:t> </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sym typeface="Wingdings" panose="05000000000000000000" pitchFamily="2" charset="2"/>
              </a:rPr>
              <a:t>结构化数据</a:t>
            </a: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a:p>
            <a:pPr marL="457200" indent="-457200">
              <a:lnSpc>
                <a:spcPct val="150000"/>
              </a:lnSpc>
              <a:spcAft>
                <a:spcPts val="600"/>
              </a:spcAft>
              <a:buFont typeface="Wingdings" panose="05000000000000000000" pitchFamily="2" charset="2"/>
              <a:buChar char="Ø"/>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原始数据</a:t>
            </a: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a:p>
            <a:pPr marL="457200" indent="-457200">
              <a:lnSpc>
                <a:spcPct val="150000"/>
              </a:lnSpc>
              <a:spcAft>
                <a:spcPts val="600"/>
              </a:spcAft>
              <a:buFont typeface="Wingdings" panose="05000000000000000000" pitchFamily="2" charset="2"/>
              <a:buChar char="Ø"/>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派生属性</a:t>
            </a: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a:p>
            <a:pPr marL="457200" indent="-457200">
              <a:lnSpc>
                <a:spcPct val="150000"/>
              </a:lnSpc>
              <a:spcAft>
                <a:spcPts val="600"/>
              </a:spcAft>
              <a:buFont typeface="Wingdings" panose="05000000000000000000" pitchFamily="2" charset="2"/>
              <a:buChar char="Ø"/>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数据采集方方法：传感器、爬虫、录入系统等</a:t>
            </a: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a:p>
            <a:pPr marL="457200" indent="-457200">
              <a:lnSpc>
                <a:spcPct val="150000"/>
              </a:lnSpc>
              <a:spcAft>
                <a:spcPts val="600"/>
              </a:spcAft>
              <a:buFont typeface="Wingdings" panose="05000000000000000000" pitchFamily="2" charset="2"/>
              <a:buChar char="Ø"/>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捕获数据 </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&amp; </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数据废气</a:t>
            </a: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30" name="Picture 2" descr="Garbage In, Garbage Out | Fuzzy LogX">
            <a:extLst>
              <a:ext uri="{FF2B5EF4-FFF2-40B4-BE49-F238E27FC236}">
                <a16:creationId xmlns:a16="http://schemas.microsoft.com/office/drawing/2014/main" id="{F1CDC00B-C8E4-4C5A-A97F-5854652B646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58608" y="237020"/>
            <a:ext cx="2841115" cy="2450136"/>
          </a:xfrm>
          <a:prstGeom prst="rect">
            <a:avLst/>
          </a:prstGeom>
          <a:noFill/>
          <a:extLst>
            <a:ext uri="{909E8E84-426E-40DD-AFC4-6F175D3DCCD1}">
              <a14:hiddenFill xmlns:a14="http://schemas.microsoft.com/office/drawing/2010/main">
                <a:solidFill>
                  <a:srgbClr val="FFFFFF"/>
                </a:solidFill>
              </a14:hiddenFill>
            </a:ext>
          </a:extLst>
        </p:spPr>
      </p:pic>
      <p:pic>
        <p:nvPicPr>
          <p:cNvPr id="38" name="图片 37">
            <a:extLst>
              <a:ext uri="{FF2B5EF4-FFF2-40B4-BE49-F238E27FC236}">
                <a16:creationId xmlns:a16="http://schemas.microsoft.com/office/drawing/2014/main" id="{80B17631-DC10-4CD4-A95C-3907027F6A75}"/>
              </a:ext>
            </a:extLst>
          </p:cNvPr>
          <p:cNvPicPr>
            <a:picLocks noChangeAspect="1"/>
          </p:cNvPicPr>
          <p:nvPr/>
        </p:nvPicPr>
        <p:blipFill>
          <a:blip r:embed="rId6"/>
          <a:stretch>
            <a:fillRect/>
          </a:stretch>
        </p:blipFill>
        <p:spPr>
          <a:xfrm>
            <a:off x="9052800" y="2829255"/>
            <a:ext cx="2512908" cy="1887667"/>
          </a:xfrm>
          <a:prstGeom prst="rect">
            <a:avLst/>
          </a:prstGeom>
        </p:spPr>
      </p:pic>
      <p:pic>
        <p:nvPicPr>
          <p:cNvPr id="40" name="Picture 2" descr="Saving Metadata with DataFrames. Saving metadata with DataFrames using… |  by Darren Smith | Towards Data Science">
            <a:extLst>
              <a:ext uri="{FF2B5EF4-FFF2-40B4-BE49-F238E27FC236}">
                <a16:creationId xmlns:a16="http://schemas.microsoft.com/office/drawing/2014/main" id="{185CFFBA-5586-441B-8157-7F1DF135EA95}"/>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r="34068"/>
          <a:stretch/>
        </p:blipFill>
        <p:spPr bwMode="auto">
          <a:xfrm>
            <a:off x="6127477" y="724885"/>
            <a:ext cx="2604437" cy="15462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86451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8" name="矩形 7"/>
          <p:cNvSpPr/>
          <p:nvPr/>
        </p:nvSpPr>
        <p:spPr>
          <a:xfrm>
            <a:off x="793607" y="1084130"/>
            <a:ext cx="10572681" cy="553085"/>
          </a:xfrm>
          <a:prstGeom prst="rect">
            <a:avLst/>
          </a:prstGeom>
        </p:spPr>
        <p:txBody>
          <a:bodyPr wrap="square">
            <a:spAutoFit/>
          </a:bodyPr>
          <a:lstStyle/>
          <a:p>
            <a:pPr marL="285750" indent="-285750" algn="l">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 选择安装路径</a:t>
            </a:r>
          </a:p>
        </p:txBody>
      </p:sp>
      <p:cxnSp>
        <p:nvCxnSpPr>
          <p:cNvPr id="20" name="直接连接符 19"/>
          <p:cNvCxnSpPr/>
          <p:nvPr/>
        </p:nvCxnSpPr>
        <p:spPr>
          <a:xfrm>
            <a:off x="6013450" y="1985645"/>
            <a:ext cx="27305" cy="4533900"/>
          </a:xfrm>
          <a:prstGeom prst="line">
            <a:avLst/>
          </a:prstGeom>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9945" y="1876425"/>
            <a:ext cx="5016500" cy="4967605"/>
          </a:xfrm>
          <a:prstGeom prst="rect">
            <a:avLst/>
          </a:prstGeom>
        </p:spPr>
      </p:pic>
      <p:pic>
        <p:nvPicPr>
          <p:cNvPr id="2" name="图片 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07760" y="1876425"/>
            <a:ext cx="4954270" cy="4863465"/>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cxnSp>
        <p:nvCxnSpPr>
          <p:cNvPr id="20" name="直接连接符 19"/>
          <p:cNvCxnSpPr/>
          <p:nvPr/>
        </p:nvCxnSpPr>
        <p:spPr>
          <a:xfrm>
            <a:off x="6066790" y="1786255"/>
            <a:ext cx="26035" cy="4716145"/>
          </a:xfrm>
          <a:prstGeom prst="line">
            <a:avLst/>
          </a:prstGeom>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02375" y="1690370"/>
            <a:ext cx="5041900" cy="4966970"/>
          </a:xfrm>
          <a:prstGeom prst="rect">
            <a:avLst/>
          </a:prstGeom>
        </p:spPr>
      </p:pic>
      <p:pic>
        <p:nvPicPr>
          <p:cNvPr id="3" name="图片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7890" y="1786255"/>
            <a:ext cx="4959350" cy="4802505"/>
          </a:xfrm>
          <a:prstGeom prst="rect">
            <a:avLst/>
          </a:prstGeom>
        </p:spPr>
      </p:pic>
      <p:sp>
        <p:nvSpPr>
          <p:cNvPr id="8" name="矩形 7"/>
          <p:cNvSpPr/>
          <p:nvPr/>
        </p:nvSpPr>
        <p:spPr>
          <a:xfrm>
            <a:off x="793607" y="1084130"/>
            <a:ext cx="10572681" cy="553085"/>
          </a:xfrm>
          <a:prstGeom prst="rect">
            <a:avLst/>
          </a:prstGeom>
        </p:spPr>
        <p:txBody>
          <a:bodyPr wrap="square">
            <a:spAutoFit/>
          </a:bodyPr>
          <a:lstStyle/>
          <a:p>
            <a:pPr marL="285750" indent="-285750" algn="l">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 指定硬件设备</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pic>
        <p:nvPicPr>
          <p:cNvPr id="3" name="图片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34285" y="2233295"/>
            <a:ext cx="7123430" cy="4318000"/>
          </a:xfrm>
          <a:prstGeom prst="rect">
            <a:avLst/>
          </a:prstGeom>
        </p:spPr>
      </p:pic>
      <p:sp>
        <p:nvSpPr>
          <p:cNvPr id="8" name="矩形 7"/>
          <p:cNvSpPr/>
          <p:nvPr/>
        </p:nvSpPr>
        <p:spPr>
          <a:xfrm>
            <a:off x="793607" y="1084130"/>
            <a:ext cx="10572681" cy="553085"/>
          </a:xfrm>
          <a:prstGeom prst="rect">
            <a:avLst/>
          </a:prstGeom>
        </p:spPr>
        <p:txBody>
          <a:bodyPr wrap="square">
            <a:spAutoFit/>
          </a:bodyPr>
          <a:lstStyle/>
          <a:p>
            <a:pPr marL="285750" indent="-285750" algn="l">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安装完成</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9" name="标题 1"/>
          <p:cNvSpPr txBox="1"/>
          <p:nvPr/>
        </p:nvSpPr>
        <p:spPr>
          <a:xfrm>
            <a:off x="2515235" y="900430"/>
            <a:ext cx="7160895" cy="82994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安装</a:t>
            </a: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JDK</a:t>
            </a:r>
          </a:p>
        </p:txBody>
      </p:sp>
      <p:sp>
        <p:nvSpPr>
          <p:cNvPr id="8" name="矩形 7"/>
          <p:cNvSpPr/>
          <p:nvPr/>
        </p:nvSpPr>
        <p:spPr>
          <a:xfrm>
            <a:off x="808847" y="1720400"/>
            <a:ext cx="10572681" cy="553085"/>
          </a:xfrm>
          <a:prstGeom prst="rect">
            <a:avLst/>
          </a:prstGeom>
        </p:spPr>
        <p:txBody>
          <a:bodyPr wrap="square">
            <a:spAutoFit/>
          </a:bodyPr>
          <a:lstStyle/>
          <a:p>
            <a:pPr marL="285750" indent="-285750" algn="l">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 解压安装</a:t>
            </a:r>
          </a:p>
        </p:txBody>
      </p:sp>
      <p:pic>
        <p:nvPicPr>
          <p:cNvPr id="2" name="图片 1"/>
          <p:cNvPicPr>
            <a:picLocks noChangeAspect="1"/>
          </p:cNvPicPr>
          <p:nvPr/>
        </p:nvPicPr>
        <p:blipFill>
          <a:blip r:embed="rId6"/>
          <a:stretch>
            <a:fillRect/>
          </a:stretch>
        </p:blipFill>
        <p:spPr>
          <a:xfrm>
            <a:off x="2385695" y="2393950"/>
            <a:ext cx="7742555" cy="854710"/>
          </a:xfrm>
          <a:prstGeom prst="rect">
            <a:avLst/>
          </a:prstGeom>
        </p:spPr>
      </p:pic>
      <p:cxnSp>
        <p:nvCxnSpPr>
          <p:cNvPr id="4" name="直接箭头连接符 3"/>
          <p:cNvCxnSpPr/>
          <p:nvPr/>
        </p:nvCxnSpPr>
        <p:spPr>
          <a:xfrm>
            <a:off x="1198880" y="3019425"/>
            <a:ext cx="1203960" cy="1206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pic>
        <p:nvPicPr>
          <p:cNvPr id="10" name="图片 9"/>
          <p:cNvPicPr>
            <a:picLocks noChangeAspect="1"/>
          </p:cNvPicPr>
          <p:nvPr/>
        </p:nvPicPr>
        <p:blipFill>
          <a:blip r:embed="rId7"/>
          <a:stretch>
            <a:fillRect/>
          </a:stretch>
        </p:blipFill>
        <p:spPr>
          <a:xfrm>
            <a:off x="6478905" y="3533775"/>
            <a:ext cx="4902835" cy="3131185"/>
          </a:xfrm>
          <a:prstGeom prst="rect">
            <a:avLst/>
          </a:prstGeom>
        </p:spPr>
      </p:pic>
      <p:sp>
        <p:nvSpPr>
          <p:cNvPr id="3" name="文本框 2"/>
          <p:cNvSpPr txBox="1"/>
          <p:nvPr/>
        </p:nvSpPr>
        <p:spPr>
          <a:xfrm>
            <a:off x="1343660" y="4200525"/>
            <a:ext cx="4688205" cy="1753235"/>
          </a:xfrm>
          <a:prstGeom prst="rect">
            <a:avLst/>
          </a:prstGeom>
          <a:noFill/>
        </p:spPr>
        <p:txBody>
          <a:bodyPr wrap="square" rtlCol="0">
            <a:spAutoFit/>
          </a:bodyPr>
          <a:lstStyle/>
          <a:p>
            <a:pPr marL="285750" indent="-285750">
              <a:buFont typeface="Wingdings" panose="05000000000000000000" charset="0"/>
              <a:buChar char="l"/>
            </a:pPr>
            <a:r>
              <a:rPr lang="zh-CN" altLang="en-US"/>
              <a:t>解压命令：</a:t>
            </a:r>
          </a:p>
          <a:p>
            <a:pPr indent="0">
              <a:buFont typeface="Wingdings" panose="05000000000000000000" charset="0"/>
              <a:buNone/>
            </a:pPr>
            <a:r>
              <a:rPr lang="en-US" altLang="zh-CN" dirty="0">
                <a:sym typeface="+mn-ea"/>
              </a:rPr>
              <a:t>	tar </a:t>
            </a:r>
            <a:r>
              <a:rPr lang="en-US" altLang="zh-CN" dirty="0" err="1">
                <a:sym typeface="+mn-ea"/>
              </a:rPr>
              <a:t>zxvf</a:t>
            </a:r>
            <a:r>
              <a:rPr lang="en-US" altLang="zh-CN" dirty="0">
                <a:sym typeface="+mn-ea"/>
              </a:rPr>
              <a:t> jdk-8u261-linux-x64.tar.gz</a:t>
            </a:r>
          </a:p>
          <a:p>
            <a:pPr indent="0">
              <a:buFont typeface="Wingdings" panose="05000000000000000000" charset="0"/>
              <a:buNone/>
            </a:pPr>
            <a:endParaRPr lang="en-US" altLang="zh-CN" dirty="0">
              <a:sym typeface="+mn-ea"/>
            </a:endParaRPr>
          </a:p>
          <a:p>
            <a:pPr indent="0">
              <a:buFont typeface="Wingdings" panose="05000000000000000000" charset="0"/>
              <a:buNone/>
            </a:pPr>
            <a:endParaRPr lang="en-US" altLang="zh-CN" dirty="0">
              <a:sym typeface="+mn-ea"/>
            </a:endParaRPr>
          </a:p>
          <a:p>
            <a:pPr marL="285750" lvl="0" indent="-285750">
              <a:buFont typeface="Wingdings" panose="05000000000000000000" charset="0"/>
              <a:buChar char="l"/>
            </a:pPr>
            <a:r>
              <a:rPr lang="zh-CN" altLang="en-US">
                <a:solidFill>
                  <a:schemeClr val="tx1"/>
                </a:solidFill>
              </a:rPr>
              <a:t>使用</a:t>
            </a:r>
            <a:r>
              <a:rPr lang="en-US" altLang="zh-CN" dirty="0">
                <a:sym typeface="+mn-ea"/>
              </a:rPr>
              <a:t>mv</a:t>
            </a:r>
            <a:r>
              <a:rPr lang="zh-CN" altLang="en-US" dirty="0">
                <a:sym typeface="+mn-ea"/>
              </a:rPr>
              <a:t>命令将解压后的文件夹移动至用户文件夹下</a:t>
            </a:r>
            <a:r>
              <a:rPr lang="en-US" altLang="zh-CN" dirty="0">
                <a:sym typeface="+mn-ea"/>
              </a:rPr>
              <a:t>/home/</a:t>
            </a:r>
            <a:r>
              <a:rPr lang="en-US" altLang="zh-CN" dirty="0">
                <a:solidFill>
                  <a:srgbClr val="FF0000"/>
                </a:solidFill>
                <a:sym typeface="+mn-ea"/>
              </a:rPr>
              <a:t>’username’</a:t>
            </a:r>
            <a:endParaRPr lang="zh-CN" altLang="en-US">
              <a:solidFill>
                <a:schemeClr val="tx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8" name="矩形 7"/>
          <p:cNvSpPr/>
          <p:nvPr/>
        </p:nvSpPr>
        <p:spPr>
          <a:xfrm>
            <a:off x="808847" y="1311460"/>
            <a:ext cx="10572681" cy="553085"/>
          </a:xfrm>
          <a:prstGeom prst="rect">
            <a:avLst/>
          </a:prstGeom>
        </p:spPr>
        <p:txBody>
          <a:bodyPr wrap="square">
            <a:spAutoFit/>
          </a:bodyPr>
          <a:lstStyle/>
          <a:p>
            <a:pPr marL="285750" indent="-285750" algn="l">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 设置环境变量</a:t>
            </a:r>
          </a:p>
        </p:txBody>
      </p:sp>
      <p:pic>
        <p:nvPicPr>
          <p:cNvPr id="10" name="图片 9"/>
          <p:cNvPicPr>
            <a:picLocks noChangeAspect="1"/>
          </p:cNvPicPr>
          <p:nvPr/>
        </p:nvPicPr>
        <p:blipFill>
          <a:blip r:embed="rId6"/>
          <a:stretch>
            <a:fillRect/>
          </a:stretch>
        </p:blipFill>
        <p:spPr>
          <a:xfrm>
            <a:off x="5686425" y="2565400"/>
            <a:ext cx="6003290" cy="3834130"/>
          </a:xfrm>
          <a:prstGeom prst="rect">
            <a:avLst/>
          </a:prstGeom>
        </p:spPr>
      </p:pic>
      <p:sp>
        <p:nvSpPr>
          <p:cNvPr id="3" name="文本框 2"/>
          <p:cNvSpPr txBox="1"/>
          <p:nvPr/>
        </p:nvSpPr>
        <p:spPr>
          <a:xfrm>
            <a:off x="315595" y="3413125"/>
            <a:ext cx="5235575" cy="1229995"/>
          </a:xfrm>
          <a:prstGeom prst="rect">
            <a:avLst/>
          </a:prstGeom>
          <a:noFill/>
        </p:spPr>
        <p:txBody>
          <a:bodyPr wrap="square" rtlCol="0">
            <a:spAutoFit/>
          </a:bodyPr>
          <a:lstStyle/>
          <a:p>
            <a:pPr marL="285750" indent="-285750">
              <a:buFont typeface="Wingdings" panose="05000000000000000000" charset="0"/>
              <a:buChar char="l"/>
            </a:pPr>
            <a:r>
              <a:rPr lang="zh-CN" altLang="en-US"/>
              <a:t>设置环境变量，在/etc/profile最后加上</a:t>
            </a:r>
          </a:p>
          <a:p>
            <a:pPr indent="0">
              <a:buFont typeface="Wingdings" panose="05000000000000000000" charset="0"/>
              <a:buNone/>
            </a:pPr>
            <a:r>
              <a:rPr lang="en-US" altLang="zh-CN" sz="1400"/>
              <a:t>      </a:t>
            </a:r>
            <a:r>
              <a:rPr lang="zh-CN" altLang="en-US" sz="1400"/>
              <a:t>export JAVA_HOME=/home/’username’/java</a:t>
            </a:r>
          </a:p>
          <a:p>
            <a:pPr indent="0">
              <a:buFont typeface="Wingdings" panose="05000000000000000000" charset="0"/>
              <a:buNone/>
            </a:pPr>
            <a:r>
              <a:rPr lang="en-US" altLang="zh-CN" sz="1400"/>
              <a:t>      </a:t>
            </a:r>
            <a:r>
              <a:rPr lang="zh-CN" altLang="en-US" sz="1400"/>
              <a:t>export JRE_HOME=${JAVA_HOME}/jre</a:t>
            </a:r>
          </a:p>
          <a:p>
            <a:pPr indent="0">
              <a:buFont typeface="Wingdings" panose="05000000000000000000" charset="0"/>
              <a:buNone/>
            </a:pPr>
            <a:r>
              <a:rPr lang="en-US" altLang="zh-CN" sz="1400"/>
              <a:t>      </a:t>
            </a:r>
            <a:r>
              <a:rPr lang="zh-CN" altLang="en-US" sz="1400"/>
              <a:t>export CLASSPATH=.:${JAVA_HOME}/lib:${JRE_HOME}/lib</a:t>
            </a:r>
          </a:p>
          <a:p>
            <a:pPr indent="0">
              <a:buFont typeface="Wingdings" panose="05000000000000000000" charset="0"/>
              <a:buNone/>
            </a:pPr>
            <a:r>
              <a:rPr lang="en-US" altLang="zh-CN" sz="1400"/>
              <a:t>      </a:t>
            </a:r>
            <a:r>
              <a:rPr lang="zh-CN" altLang="en-US" sz="1400"/>
              <a:t>export PATH=${JAVA_HOME}/bin:$PATH</a:t>
            </a:r>
          </a:p>
        </p:txBody>
      </p:sp>
      <p:sp>
        <p:nvSpPr>
          <p:cNvPr id="4" name="文本框 3"/>
          <p:cNvSpPr txBox="1"/>
          <p:nvPr/>
        </p:nvSpPr>
        <p:spPr>
          <a:xfrm>
            <a:off x="295275" y="4935855"/>
            <a:ext cx="5235575" cy="368300"/>
          </a:xfrm>
          <a:prstGeom prst="rect">
            <a:avLst/>
          </a:prstGeom>
          <a:noFill/>
        </p:spPr>
        <p:txBody>
          <a:bodyPr wrap="square" rtlCol="0">
            <a:spAutoFit/>
          </a:bodyPr>
          <a:lstStyle/>
          <a:p>
            <a:pPr marL="285750" indent="-285750">
              <a:buFont typeface="Wingdings" panose="05000000000000000000" charset="0"/>
              <a:buChar char="l"/>
            </a:pPr>
            <a:r>
              <a:rPr lang="zh-CN" altLang="en-US" noProof="0" dirty="0">
                <a:ln>
                  <a:noFill/>
                </a:ln>
                <a:solidFill>
                  <a:srgbClr val="1F1F1F"/>
                </a:solidFill>
                <a:effectLst/>
                <a:uLnTx/>
                <a:uFillTx/>
                <a:latin typeface="Arial" panose="020B0604020202020204"/>
                <a:ea typeface="微软雅黑" panose="020B0503020204020204" pitchFamily="34" charset="-122"/>
                <a:sym typeface="+mn-ea"/>
              </a:rPr>
              <a:t>使用 </a:t>
            </a:r>
            <a:r>
              <a:rPr lang="en-US" altLang="zh-CN" noProof="0" dirty="0">
                <a:ln>
                  <a:noFill/>
                </a:ln>
                <a:solidFill>
                  <a:srgbClr val="1F1F1F"/>
                </a:solidFill>
                <a:effectLst/>
                <a:uLnTx/>
                <a:uFillTx/>
                <a:latin typeface="Arial" panose="020B0604020202020204"/>
                <a:ea typeface="微软雅黑" panose="020B0503020204020204" pitchFamily="34" charset="-122"/>
                <a:sym typeface="+mn-ea"/>
              </a:rPr>
              <a:t>source /</a:t>
            </a:r>
            <a:r>
              <a:rPr lang="en-US" altLang="zh-CN" noProof="0" dirty="0" err="1">
                <a:ln>
                  <a:noFill/>
                </a:ln>
                <a:solidFill>
                  <a:srgbClr val="1F1F1F"/>
                </a:solidFill>
                <a:effectLst/>
                <a:uLnTx/>
                <a:uFillTx/>
                <a:latin typeface="Arial" panose="020B0604020202020204"/>
                <a:ea typeface="微软雅黑" panose="020B0503020204020204" pitchFamily="34" charset="-122"/>
                <a:sym typeface="+mn-ea"/>
              </a:rPr>
              <a:t>etc</a:t>
            </a:r>
            <a:r>
              <a:rPr lang="en-US" altLang="zh-CN" noProof="0" dirty="0">
                <a:ln>
                  <a:noFill/>
                </a:ln>
                <a:solidFill>
                  <a:srgbClr val="1F1F1F"/>
                </a:solidFill>
                <a:effectLst/>
                <a:uLnTx/>
                <a:uFillTx/>
                <a:latin typeface="Arial" panose="020B0604020202020204"/>
                <a:ea typeface="微软雅黑" panose="020B0503020204020204" pitchFamily="34" charset="-122"/>
                <a:sym typeface="+mn-ea"/>
              </a:rPr>
              <a:t>/profile </a:t>
            </a:r>
            <a:r>
              <a:rPr lang="zh-CN" altLang="en-US" noProof="0" dirty="0">
                <a:ln>
                  <a:noFill/>
                </a:ln>
                <a:solidFill>
                  <a:srgbClr val="1F1F1F"/>
                </a:solidFill>
                <a:effectLst/>
                <a:uLnTx/>
                <a:uFillTx/>
                <a:latin typeface="Arial" panose="020B0604020202020204"/>
                <a:ea typeface="微软雅黑" panose="020B0503020204020204" pitchFamily="34" charset="-122"/>
                <a:sym typeface="+mn-ea"/>
              </a:rPr>
              <a:t>命令来执行修改</a:t>
            </a:r>
            <a:endParaRPr lang="zh-CN" altLang="en-US" sz="140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9" name="标题 1"/>
          <p:cNvSpPr txBox="1"/>
          <p:nvPr/>
        </p:nvSpPr>
        <p:spPr>
          <a:xfrm>
            <a:off x="2515235" y="900430"/>
            <a:ext cx="7160895" cy="82994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安装</a:t>
            </a: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Hadoop</a:t>
            </a:r>
          </a:p>
        </p:txBody>
      </p:sp>
      <p:sp>
        <p:nvSpPr>
          <p:cNvPr id="2" name="矩形 1"/>
          <p:cNvSpPr/>
          <p:nvPr/>
        </p:nvSpPr>
        <p:spPr>
          <a:xfrm>
            <a:off x="808847" y="1720400"/>
            <a:ext cx="10572681" cy="553085"/>
          </a:xfrm>
          <a:prstGeom prst="rect">
            <a:avLst/>
          </a:prstGeom>
        </p:spPr>
        <p:txBody>
          <a:bodyPr wrap="square">
            <a:spAutoFit/>
          </a:bodyPr>
          <a:lstStyle/>
          <a:p>
            <a:pPr marL="285750" indent="-285750" algn="l">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 下载安装包并解压安装（步骤同安装</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JDK</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一样）</a:t>
            </a:r>
          </a:p>
        </p:txBody>
      </p:sp>
      <p:pic>
        <p:nvPicPr>
          <p:cNvPr id="10" name="图片 9"/>
          <p:cNvPicPr>
            <a:picLocks noChangeAspect="1"/>
          </p:cNvPicPr>
          <p:nvPr/>
        </p:nvPicPr>
        <p:blipFill rotWithShape="1">
          <a:blip r:embed="rId6"/>
          <a:srcRect t="72164" r="21254"/>
          <a:stretch>
            <a:fillRect/>
          </a:stretch>
        </p:blipFill>
        <p:spPr>
          <a:xfrm>
            <a:off x="2515235" y="4735195"/>
            <a:ext cx="6732270" cy="1908175"/>
          </a:xfrm>
          <a:prstGeom prst="rect">
            <a:avLst/>
          </a:prstGeom>
        </p:spPr>
      </p:pic>
      <p:sp>
        <p:nvSpPr>
          <p:cNvPr id="4" name="文本框 3"/>
          <p:cNvSpPr txBox="1"/>
          <p:nvPr/>
        </p:nvSpPr>
        <p:spPr>
          <a:xfrm>
            <a:off x="2907030" y="2831465"/>
            <a:ext cx="6615430" cy="798830"/>
          </a:xfrm>
          <a:prstGeom prst="rect">
            <a:avLst/>
          </a:prstGeom>
          <a:noFill/>
        </p:spPr>
        <p:txBody>
          <a:bodyPr wrap="square" rtlCol="0">
            <a:spAutoFit/>
          </a:bodyPr>
          <a:lstStyle/>
          <a:p>
            <a:pPr marL="285750" indent="-285750">
              <a:buFont typeface="Wingdings" panose="05000000000000000000" charset="0"/>
              <a:buChar char="l"/>
            </a:pPr>
            <a:r>
              <a:rPr lang="zh-CN" altLang="en-US"/>
              <a:t>设置环境变量，在/etc/profile最后加上</a:t>
            </a:r>
          </a:p>
          <a:p>
            <a:pPr indent="0">
              <a:buFont typeface="Wingdings" panose="05000000000000000000" charset="0"/>
              <a:buNone/>
            </a:pPr>
            <a:r>
              <a:rPr lang="en-US" altLang="zh-CN" sz="1400"/>
              <a:t>      </a:t>
            </a:r>
            <a:r>
              <a:rPr lang="en-US" altLang="zh-CN" sz="1400" dirty="0">
                <a:sym typeface="+mn-ea"/>
              </a:rPr>
              <a:t>export HADOOP_INSTALL=/home/</a:t>
            </a:r>
            <a:r>
              <a:rPr lang="en-US" altLang="zh-CN" sz="1400" dirty="0">
                <a:solidFill>
                  <a:srgbClr val="FF0000"/>
                </a:solidFill>
                <a:sym typeface="+mn-ea"/>
              </a:rPr>
              <a:t>’username’</a:t>
            </a:r>
            <a:r>
              <a:rPr lang="en-US" altLang="zh-CN" sz="1400" dirty="0">
                <a:sym typeface="+mn-ea"/>
              </a:rPr>
              <a:t>/</a:t>
            </a:r>
            <a:r>
              <a:rPr lang="en-US" altLang="zh-CN" sz="1400" dirty="0" err="1">
                <a:sym typeface="+mn-ea"/>
              </a:rPr>
              <a:t>hadoop</a:t>
            </a:r>
            <a:endParaRPr lang="zh-CN" altLang="en-US" sz="1400"/>
          </a:p>
          <a:p>
            <a:pPr indent="0">
              <a:buFont typeface="Wingdings" panose="05000000000000000000" charset="0"/>
              <a:buNone/>
            </a:pPr>
            <a:r>
              <a:rPr lang="en-US" altLang="zh-CN" sz="1400"/>
              <a:t>      </a:t>
            </a:r>
            <a:r>
              <a:rPr lang="en-US" altLang="zh-CN" sz="1400" dirty="0">
                <a:sym typeface="+mn-ea"/>
              </a:rPr>
              <a:t>export PATH=${HADOOP_INSTALL}/bin:${HADOOP_INSTALL}/</a:t>
            </a:r>
            <a:r>
              <a:rPr lang="en-US" altLang="zh-CN" sz="1400" dirty="0" err="1">
                <a:sym typeface="+mn-ea"/>
              </a:rPr>
              <a:t>sbin</a:t>
            </a:r>
            <a:r>
              <a:rPr lang="en-US" altLang="zh-CN" sz="1400" dirty="0">
                <a:sym typeface="+mn-ea"/>
              </a:rPr>
              <a:t>:$PATH</a:t>
            </a:r>
            <a:endParaRPr lang="zh-CN" altLang="en-US" sz="1400"/>
          </a:p>
        </p:txBody>
      </p:sp>
      <p:sp>
        <p:nvSpPr>
          <p:cNvPr id="11" name="文本框 10"/>
          <p:cNvSpPr txBox="1"/>
          <p:nvPr/>
        </p:nvSpPr>
        <p:spPr>
          <a:xfrm>
            <a:off x="2886710" y="3998595"/>
            <a:ext cx="5235575" cy="368300"/>
          </a:xfrm>
          <a:prstGeom prst="rect">
            <a:avLst/>
          </a:prstGeom>
          <a:noFill/>
        </p:spPr>
        <p:txBody>
          <a:bodyPr wrap="square" rtlCol="0">
            <a:spAutoFit/>
          </a:bodyPr>
          <a:lstStyle/>
          <a:p>
            <a:pPr marL="285750" indent="-285750">
              <a:buFont typeface="Wingdings" panose="05000000000000000000" charset="0"/>
              <a:buChar char="l"/>
            </a:pPr>
            <a:r>
              <a:rPr lang="zh-CN" altLang="en-US" noProof="0" dirty="0">
                <a:ln>
                  <a:noFill/>
                </a:ln>
                <a:solidFill>
                  <a:srgbClr val="1F1F1F"/>
                </a:solidFill>
                <a:effectLst/>
                <a:uLnTx/>
                <a:uFillTx/>
                <a:latin typeface="Arial" panose="020B0604020202020204"/>
                <a:ea typeface="微软雅黑" panose="020B0503020204020204" pitchFamily="34" charset="-122"/>
                <a:sym typeface="+mn-ea"/>
              </a:rPr>
              <a:t>使用 </a:t>
            </a:r>
            <a:r>
              <a:rPr lang="en-US" altLang="zh-CN" noProof="0" dirty="0">
                <a:ln>
                  <a:noFill/>
                </a:ln>
                <a:solidFill>
                  <a:srgbClr val="1F1F1F"/>
                </a:solidFill>
                <a:effectLst/>
                <a:uLnTx/>
                <a:uFillTx/>
                <a:latin typeface="Arial" panose="020B0604020202020204"/>
                <a:ea typeface="微软雅黑" panose="020B0503020204020204" pitchFamily="34" charset="-122"/>
                <a:sym typeface="+mn-ea"/>
              </a:rPr>
              <a:t>source /</a:t>
            </a:r>
            <a:r>
              <a:rPr lang="en-US" altLang="zh-CN" noProof="0" dirty="0" err="1">
                <a:ln>
                  <a:noFill/>
                </a:ln>
                <a:solidFill>
                  <a:srgbClr val="1F1F1F"/>
                </a:solidFill>
                <a:effectLst/>
                <a:uLnTx/>
                <a:uFillTx/>
                <a:latin typeface="Arial" panose="020B0604020202020204"/>
                <a:ea typeface="微软雅黑" panose="020B0503020204020204" pitchFamily="34" charset="-122"/>
                <a:sym typeface="+mn-ea"/>
              </a:rPr>
              <a:t>etc</a:t>
            </a:r>
            <a:r>
              <a:rPr lang="en-US" altLang="zh-CN" noProof="0" dirty="0">
                <a:ln>
                  <a:noFill/>
                </a:ln>
                <a:solidFill>
                  <a:srgbClr val="1F1F1F"/>
                </a:solidFill>
                <a:effectLst/>
                <a:uLnTx/>
                <a:uFillTx/>
                <a:latin typeface="Arial" panose="020B0604020202020204"/>
                <a:ea typeface="微软雅黑" panose="020B0503020204020204" pitchFamily="34" charset="-122"/>
                <a:sym typeface="+mn-ea"/>
              </a:rPr>
              <a:t>/profile </a:t>
            </a:r>
            <a:r>
              <a:rPr lang="zh-CN" altLang="en-US" noProof="0" dirty="0">
                <a:ln>
                  <a:noFill/>
                </a:ln>
                <a:solidFill>
                  <a:srgbClr val="1F1F1F"/>
                </a:solidFill>
                <a:effectLst/>
                <a:uLnTx/>
                <a:uFillTx/>
                <a:latin typeface="Arial" panose="020B0604020202020204"/>
                <a:ea typeface="微软雅黑" panose="020B0503020204020204" pitchFamily="34" charset="-122"/>
                <a:sym typeface="+mn-ea"/>
              </a:rPr>
              <a:t>命令来执行修改</a:t>
            </a:r>
            <a:endParaRPr lang="zh-CN" altLang="en-US" sz="140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2" name="矩形 1"/>
          <p:cNvSpPr/>
          <p:nvPr/>
        </p:nvSpPr>
        <p:spPr>
          <a:xfrm>
            <a:off x="793607" y="1138740"/>
            <a:ext cx="10572681" cy="553085"/>
          </a:xfrm>
          <a:prstGeom prst="rect">
            <a:avLst/>
          </a:prstGeom>
        </p:spPr>
        <p:txBody>
          <a:bodyPr wrap="square">
            <a:spAutoFit/>
          </a:bodyPr>
          <a:lstStyle/>
          <a:p>
            <a:pPr marL="285750" indent="-285750" algn="l">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测试安装是否成功</a:t>
            </a:r>
          </a:p>
        </p:txBody>
      </p:sp>
      <p:pic>
        <p:nvPicPr>
          <p:cNvPr id="3" name="图片 2"/>
          <p:cNvPicPr>
            <a:picLocks noChangeAspect="1"/>
          </p:cNvPicPr>
          <p:nvPr/>
        </p:nvPicPr>
        <p:blipFill>
          <a:blip r:embed="rId6"/>
          <a:stretch>
            <a:fillRect/>
          </a:stretch>
        </p:blipFill>
        <p:spPr>
          <a:xfrm>
            <a:off x="2058035" y="2680335"/>
            <a:ext cx="8573135" cy="989965"/>
          </a:xfrm>
          <a:prstGeom prst="rect">
            <a:avLst/>
          </a:prstGeom>
        </p:spPr>
      </p:pic>
      <p:sp>
        <p:nvSpPr>
          <p:cNvPr id="4" name="内容占位符 2"/>
          <p:cNvSpPr txBox="1"/>
          <p:nvPr/>
        </p:nvSpPr>
        <p:spPr>
          <a:xfrm>
            <a:off x="1623060" y="1895475"/>
            <a:ext cx="2696210" cy="58102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Java</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安装与否</a:t>
            </a:r>
          </a:p>
        </p:txBody>
      </p:sp>
      <p:sp>
        <p:nvSpPr>
          <p:cNvPr id="8" name="内容占位符 2"/>
          <p:cNvSpPr txBox="1"/>
          <p:nvPr/>
        </p:nvSpPr>
        <p:spPr>
          <a:xfrm>
            <a:off x="1656715" y="4350385"/>
            <a:ext cx="2696210" cy="58102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Hadoop</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安装与否</a:t>
            </a:r>
          </a:p>
        </p:txBody>
      </p:sp>
      <p:pic>
        <p:nvPicPr>
          <p:cNvPr id="9" name="图片 8"/>
          <p:cNvPicPr>
            <a:picLocks noChangeAspect="1"/>
          </p:cNvPicPr>
          <p:nvPr/>
        </p:nvPicPr>
        <p:blipFill>
          <a:blip r:embed="rId7"/>
          <a:stretch>
            <a:fillRect/>
          </a:stretch>
        </p:blipFill>
        <p:spPr>
          <a:xfrm>
            <a:off x="2058035" y="5002530"/>
            <a:ext cx="7064375" cy="1489710"/>
          </a:xfrm>
          <a:prstGeom prst="rect">
            <a:avLst/>
          </a:prstGeom>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9" name="标题 1"/>
          <p:cNvSpPr txBox="1"/>
          <p:nvPr/>
        </p:nvSpPr>
        <p:spPr>
          <a:xfrm>
            <a:off x="2515235" y="900430"/>
            <a:ext cx="7160895" cy="82994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配置</a:t>
            </a: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Hadoop</a:t>
            </a:r>
          </a:p>
        </p:txBody>
      </p:sp>
      <p:sp>
        <p:nvSpPr>
          <p:cNvPr id="2" name="文本框 1"/>
          <p:cNvSpPr txBox="1"/>
          <p:nvPr/>
        </p:nvSpPr>
        <p:spPr>
          <a:xfrm>
            <a:off x="2961005" y="2405380"/>
            <a:ext cx="6614160" cy="1753235"/>
          </a:xfrm>
          <a:prstGeom prst="rect">
            <a:avLst/>
          </a:prstGeom>
          <a:noFill/>
        </p:spPr>
        <p:txBody>
          <a:bodyPr wrap="square" rtlCol="0">
            <a:spAutoFit/>
          </a:bodyPr>
          <a:lstStyle/>
          <a:p>
            <a:r>
              <a:rPr lang="en-US" altLang="zh-CN" dirty="0">
                <a:solidFill>
                  <a:srgbClr val="121212"/>
                </a:solidFill>
                <a:latin typeface="-apple-system"/>
                <a:sym typeface="+mn-ea"/>
              </a:rPr>
              <a:t>/hadoop/etc/hadoop/hadoop-env.sh</a:t>
            </a:r>
            <a:endParaRPr lang="en-US" altLang="zh-CN" dirty="0">
              <a:solidFill>
                <a:srgbClr val="121212"/>
              </a:solidFill>
              <a:latin typeface="-apple-system"/>
            </a:endParaRPr>
          </a:p>
          <a:p>
            <a:r>
              <a:rPr lang="en-US" altLang="zh-CN" dirty="0">
                <a:solidFill>
                  <a:srgbClr val="121212"/>
                </a:solidFill>
                <a:latin typeface="-apple-system"/>
                <a:sym typeface="+mn-ea"/>
              </a:rPr>
              <a:t>/</a:t>
            </a:r>
            <a:r>
              <a:rPr lang="en-US" altLang="zh-CN" dirty="0" err="1">
                <a:solidFill>
                  <a:srgbClr val="121212"/>
                </a:solidFill>
                <a:latin typeface="-apple-system"/>
                <a:sym typeface="+mn-ea"/>
              </a:rPr>
              <a:t>hadoop</a:t>
            </a:r>
            <a:r>
              <a:rPr lang="en-US" altLang="zh-CN" dirty="0">
                <a:solidFill>
                  <a:srgbClr val="121212"/>
                </a:solidFill>
                <a:latin typeface="-apple-system"/>
                <a:sym typeface="+mn-ea"/>
              </a:rPr>
              <a:t>/</a:t>
            </a:r>
            <a:r>
              <a:rPr lang="en-US" altLang="zh-CN" dirty="0" err="1">
                <a:solidFill>
                  <a:srgbClr val="121212"/>
                </a:solidFill>
                <a:latin typeface="-apple-system"/>
                <a:sym typeface="+mn-ea"/>
              </a:rPr>
              <a:t>etc</a:t>
            </a:r>
            <a:r>
              <a:rPr lang="en-US" altLang="zh-CN" dirty="0">
                <a:solidFill>
                  <a:srgbClr val="121212"/>
                </a:solidFill>
                <a:latin typeface="-apple-system"/>
                <a:sym typeface="+mn-ea"/>
              </a:rPr>
              <a:t>/</a:t>
            </a:r>
            <a:r>
              <a:rPr lang="en-US" altLang="zh-CN" dirty="0" err="1">
                <a:solidFill>
                  <a:srgbClr val="121212"/>
                </a:solidFill>
                <a:latin typeface="-apple-system"/>
                <a:sym typeface="+mn-ea"/>
              </a:rPr>
              <a:t>hadoop</a:t>
            </a:r>
            <a:r>
              <a:rPr lang="en-US" altLang="zh-CN" dirty="0">
                <a:solidFill>
                  <a:srgbClr val="121212"/>
                </a:solidFill>
                <a:latin typeface="-apple-system"/>
                <a:sym typeface="+mn-ea"/>
              </a:rPr>
              <a:t>/core-site.xml</a:t>
            </a:r>
            <a:endParaRPr lang="en-US" altLang="zh-CN" dirty="0">
              <a:solidFill>
                <a:srgbClr val="121212"/>
              </a:solidFill>
              <a:latin typeface="-apple-system"/>
            </a:endParaRPr>
          </a:p>
          <a:p>
            <a:r>
              <a:rPr lang="en-US" altLang="zh-CN" dirty="0">
                <a:solidFill>
                  <a:srgbClr val="121212"/>
                </a:solidFill>
                <a:latin typeface="-apple-system"/>
                <a:sym typeface="+mn-ea"/>
              </a:rPr>
              <a:t>/</a:t>
            </a:r>
            <a:r>
              <a:rPr lang="en-US" altLang="zh-CN" dirty="0" err="1">
                <a:solidFill>
                  <a:srgbClr val="121212"/>
                </a:solidFill>
                <a:latin typeface="-apple-system"/>
                <a:sym typeface="+mn-ea"/>
              </a:rPr>
              <a:t>hadoop</a:t>
            </a:r>
            <a:r>
              <a:rPr lang="en-US" altLang="zh-CN" dirty="0">
                <a:solidFill>
                  <a:srgbClr val="121212"/>
                </a:solidFill>
                <a:latin typeface="-apple-system"/>
                <a:sym typeface="+mn-ea"/>
              </a:rPr>
              <a:t>/</a:t>
            </a:r>
            <a:r>
              <a:rPr lang="en-US" altLang="zh-CN" dirty="0" err="1">
                <a:solidFill>
                  <a:srgbClr val="121212"/>
                </a:solidFill>
                <a:latin typeface="-apple-system"/>
                <a:sym typeface="+mn-ea"/>
              </a:rPr>
              <a:t>etc</a:t>
            </a:r>
            <a:r>
              <a:rPr lang="en-US" altLang="zh-CN" dirty="0">
                <a:solidFill>
                  <a:srgbClr val="121212"/>
                </a:solidFill>
                <a:latin typeface="-apple-system"/>
                <a:sym typeface="+mn-ea"/>
              </a:rPr>
              <a:t>/</a:t>
            </a:r>
            <a:r>
              <a:rPr lang="en-US" altLang="zh-CN" dirty="0" err="1">
                <a:solidFill>
                  <a:srgbClr val="121212"/>
                </a:solidFill>
                <a:latin typeface="-apple-system"/>
                <a:sym typeface="+mn-ea"/>
              </a:rPr>
              <a:t>hadoop</a:t>
            </a:r>
            <a:r>
              <a:rPr lang="en-US" altLang="zh-CN" dirty="0">
                <a:solidFill>
                  <a:srgbClr val="121212"/>
                </a:solidFill>
                <a:latin typeface="-apple-system"/>
                <a:sym typeface="+mn-ea"/>
              </a:rPr>
              <a:t>/hdfs-site.xml</a:t>
            </a:r>
            <a:endParaRPr lang="en-US" altLang="zh-CN" dirty="0">
              <a:solidFill>
                <a:srgbClr val="121212"/>
              </a:solidFill>
              <a:latin typeface="-apple-system"/>
            </a:endParaRPr>
          </a:p>
          <a:p>
            <a:r>
              <a:rPr lang="en-US" altLang="zh-CN" dirty="0">
                <a:solidFill>
                  <a:srgbClr val="121212"/>
                </a:solidFill>
                <a:latin typeface="-apple-system"/>
                <a:sym typeface="+mn-ea"/>
              </a:rPr>
              <a:t>/</a:t>
            </a:r>
            <a:r>
              <a:rPr lang="en-US" altLang="zh-CN" dirty="0" err="1">
                <a:solidFill>
                  <a:srgbClr val="121212"/>
                </a:solidFill>
                <a:latin typeface="-apple-system"/>
                <a:sym typeface="+mn-ea"/>
              </a:rPr>
              <a:t>hadoop</a:t>
            </a:r>
            <a:r>
              <a:rPr lang="en-US" altLang="zh-CN" dirty="0">
                <a:solidFill>
                  <a:srgbClr val="121212"/>
                </a:solidFill>
                <a:latin typeface="-apple-system"/>
                <a:sym typeface="+mn-ea"/>
              </a:rPr>
              <a:t>/</a:t>
            </a:r>
            <a:r>
              <a:rPr lang="en-US" altLang="zh-CN" dirty="0" err="1">
                <a:solidFill>
                  <a:srgbClr val="121212"/>
                </a:solidFill>
                <a:latin typeface="-apple-system"/>
                <a:sym typeface="+mn-ea"/>
              </a:rPr>
              <a:t>etc</a:t>
            </a:r>
            <a:r>
              <a:rPr lang="en-US" altLang="zh-CN" dirty="0">
                <a:solidFill>
                  <a:srgbClr val="121212"/>
                </a:solidFill>
                <a:latin typeface="-apple-system"/>
                <a:sym typeface="+mn-ea"/>
              </a:rPr>
              <a:t>/</a:t>
            </a:r>
            <a:r>
              <a:rPr lang="en-US" altLang="zh-CN" dirty="0" err="1">
                <a:solidFill>
                  <a:srgbClr val="121212"/>
                </a:solidFill>
                <a:latin typeface="-apple-system"/>
                <a:sym typeface="+mn-ea"/>
              </a:rPr>
              <a:t>hadoop</a:t>
            </a:r>
            <a:r>
              <a:rPr lang="en-US" altLang="zh-CN" dirty="0">
                <a:solidFill>
                  <a:srgbClr val="121212"/>
                </a:solidFill>
                <a:latin typeface="-apple-system"/>
                <a:sym typeface="+mn-ea"/>
              </a:rPr>
              <a:t>/mapred-site.xml</a:t>
            </a:r>
            <a:endParaRPr lang="en-US" altLang="zh-CN" dirty="0">
              <a:solidFill>
                <a:srgbClr val="121212"/>
              </a:solidFill>
              <a:latin typeface="-apple-system"/>
            </a:endParaRPr>
          </a:p>
          <a:p>
            <a:r>
              <a:rPr lang="en-US" altLang="zh-CN" dirty="0">
                <a:solidFill>
                  <a:srgbClr val="121212"/>
                </a:solidFill>
                <a:latin typeface="-apple-system"/>
                <a:sym typeface="+mn-ea"/>
              </a:rPr>
              <a:t>/Hadoop/</a:t>
            </a:r>
            <a:r>
              <a:rPr lang="en-US" altLang="zh-CN" dirty="0" err="1">
                <a:solidFill>
                  <a:srgbClr val="121212"/>
                </a:solidFill>
                <a:latin typeface="-apple-system"/>
                <a:sym typeface="+mn-ea"/>
              </a:rPr>
              <a:t>etc</a:t>
            </a:r>
            <a:r>
              <a:rPr lang="en-US" altLang="zh-CN" dirty="0">
                <a:solidFill>
                  <a:srgbClr val="121212"/>
                </a:solidFill>
                <a:latin typeface="-apple-system"/>
                <a:sym typeface="+mn-ea"/>
              </a:rPr>
              <a:t>/Hadoop/yarn-site.xml</a:t>
            </a:r>
            <a:endParaRPr lang="en-US" altLang="zh-CN" dirty="0">
              <a:solidFill>
                <a:srgbClr val="121212"/>
              </a:solidFill>
              <a:latin typeface="-apple-system"/>
            </a:endParaRPr>
          </a:p>
          <a:p>
            <a:r>
              <a:rPr lang="en-US" altLang="zh-CN" dirty="0">
                <a:solidFill>
                  <a:srgbClr val="121212"/>
                </a:solidFill>
                <a:latin typeface="-apple-system"/>
                <a:sym typeface="+mn-ea"/>
              </a:rPr>
              <a:t>/</a:t>
            </a:r>
            <a:r>
              <a:rPr lang="en-US" altLang="zh-CN" dirty="0" err="1">
                <a:solidFill>
                  <a:srgbClr val="121212"/>
                </a:solidFill>
                <a:latin typeface="-apple-system"/>
                <a:sym typeface="+mn-ea"/>
              </a:rPr>
              <a:t>hadoop</a:t>
            </a:r>
            <a:r>
              <a:rPr lang="en-US" altLang="zh-CN" dirty="0">
                <a:solidFill>
                  <a:srgbClr val="121212"/>
                </a:solidFill>
                <a:latin typeface="-apple-system"/>
                <a:sym typeface="+mn-ea"/>
              </a:rPr>
              <a:t>/</a:t>
            </a:r>
            <a:r>
              <a:rPr lang="en-US" altLang="zh-CN" dirty="0" err="1">
                <a:solidFill>
                  <a:srgbClr val="121212"/>
                </a:solidFill>
                <a:latin typeface="-apple-system"/>
                <a:sym typeface="+mn-ea"/>
              </a:rPr>
              <a:t>etc</a:t>
            </a:r>
            <a:r>
              <a:rPr lang="en-US" altLang="zh-CN" dirty="0">
                <a:solidFill>
                  <a:srgbClr val="121212"/>
                </a:solidFill>
                <a:latin typeface="-apple-system"/>
                <a:sym typeface="+mn-ea"/>
              </a:rPr>
              <a:t>/</a:t>
            </a:r>
            <a:r>
              <a:rPr lang="en-US" altLang="zh-CN" dirty="0" err="1">
                <a:solidFill>
                  <a:srgbClr val="121212"/>
                </a:solidFill>
                <a:latin typeface="-apple-system"/>
                <a:sym typeface="+mn-ea"/>
              </a:rPr>
              <a:t>hadoop</a:t>
            </a:r>
            <a:r>
              <a:rPr lang="en-US" altLang="zh-CN" dirty="0">
                <a:solidFill>
                  <a:srgbClr val="121212"/>
                </a:solidFill>
                <a:latin typeface="-apple-system"/>
                <a:sym typeface="+mn-ea"/>
              </a:rPr>
              <a:t>/slaves</a:t>
            </a:r>
            <a:endParaRPr lang="zh-CN" altLang="en-US"/>
          </a:p>
        </p:txBody>
      </p:sp>
      <p:sp>
        <p:nvSpPr>
          <p:cNvPr id="3" name="内容占位符 2"/>
          <p:cNvSpPr txBox="1"/>
          <p:nvPr/>
        </p:nvSpPr>
        <p:spPr>
          <a:xfrm>
            <a:off x="1568450" y="4442460"/>
            <a:ext cx="3550285" cy="41846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Hadoop-env.sh</a:t>
            </a:r>
          </a:p>
        </p:txBody>
      </p:sp>
      <p:pic>
        <p:nvPicPr>
          <p:cNvPr id="8" name="图片 7"/>
          <p:cNvPicPr>
            <a:picLocks noChangeAspect="1"/>
          </p:cNvPicPr>
          <p:nvPr/>
        </p:nvPicPr>
        <p:blipFill>
          <a:blip r:embed="rId6"/>
          <a:stretch>
            <a:fillRect/>
          </a:stretch>
        </p:blipFill>
        <p:spPr>
          <a:xfrm>
            <a:off x="2961005" y="4912360"/>
            <a:ext cx="6325235" cy="1765935"/>
          </a:xfrm>
          <a:prstGeom prst="rect">
            <a:avLst/>
          </a:prstGeom>
        </p:spPr>
      </p:pic>
      <p:sp>
        <p:nvSpPr>
          <p:cNvPr id="10" name="矩形 9"/>
          <p:cNvSpPr/>
          <p:nvPr/>
        </p:nvSpPr>
        <p:spPr>
          <a:xfrm>
            <a:off x="793607" y="1529900"/>
            <a:ext cx="10572681" cy="553085"/>
          </a:xfrm>
          <a:prstGeom prst="rect">
            <a:avLst/>
          </a:prstGeom>
        </p:spPr>
        <p:txBody>
          <a:bodyPr wrap="square">
            <a:spAutoFit/>
          </a:bodyPr>
          <a:lstStyle/>
          <a:p>
            <a:pPr marL="285750" indent="-285750" algn="l">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修改以下文件</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4" name="内容占位符 2"/>
          <p:cNvSpPr txBox="1"/>
          <p:nvPr/>
        </p:nvSpPr>
        <p:spPr>
          <a:xfrm>
            <a:off x="1012190" y="1350010"/>
            <a:ext cx="3550285" cy="41846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 修改</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core-site.xml</a:t>
            </a:r>
          </a:p>
        </p:txBody>
      </p:sp>
      <p:sp>
        <p:nvSpPr>
          <p:cNvPr id="2" name="文本框 1"/>
          <p:cNvSpPr txBox="1"/>
          <p:nvPr/>
        </p:nvSpPr>
        <p:spPr>
          <a:xfrm>
            <a:off x="2052320" y="1965960"/>
            <a:ext cx="7195820" cy="4246245"/>
          </a:xfrm>
          <a:prstGeom prst="rect">
            <a:avLst/>
          </a:prstGeom>
          <a:noFill/>
        </p:spPr>
        <p:txBody>
          <a:bodyPr wrap="square" rtlCol="0">
            <a:spAutoFit/>
          </a:bodyPr>
          <a:lstStyle/>
          <a:p>
            <a:r>
              <a:rPr lang="en-US" altLang="zh-CN" dirty="0">
                <a:solidFill>
                  <a:srgbClr val="121212"/>
                </a:solidFill>
                <a:latin typeface="-apple-system"/>
                <a:sym typeface="+mn-ea"/>
              </a:rPr>
              <a:t>&lt;configuration&gt;</a:t>
            </a:r>
            <a:endParaRPr lang="en-US" altLang="zh-CN" dirty="0">
              <a:solidFill>
                <a:srgbClr val="121212"/>
              </a:solidFill>
              <a:latin typeface="-apple-system"/>
            </a:endParaRPr>
          </a:p>
          <a:p>
            <a:r>
              <a:rPr lang="en-US" altLang="zh-CN" dirty="0">
                <a:solidFill>
                  <a:srgbClr val="121212"/>
                </a:solidFill>
                <a:latin typeface="-apple-system"/>
                <a:sym typeface="+mn-ea"/>
              </a:rPr>
              <a:t>        &lt;property&gt;</a:t>
            </a:r>
            <a:endParaRPr lang="en-US" altLang="zh-CN" dirty="0">
              <a:solidFill>
                <a:srgbClr val="121212"/>
              </a:solidFill>
              <a:latin typeface="-apple-system"/>
            </a:endParaRPr>
          </a:p>
          <a:p>
            <a:r>
              <a:rPr lang="en-US" altLang="zh-CN" dirty="0">
                <a:solidFill>
                  <a:srgbClr val="121212"/>
                </a:solidFill>
                <a:latin typeface="-apple-system"/>
                <a:sym typeface="+mn-ea"/>
              </a:rPr>
              <a:t>                &lt;name&gt;fs.default.name&lt;/name&gt;</a:t>
            </a:r>
            <a:endParaRPr lang="en-US" altLang="zh-CN" dirty="0">
              <a:solidFill>
                <a:srgbClr val="121212"/>
              </a:solidFill>
              <a:latin typeface="-apple-system"/>
            </a:endParaRPr>
          </a:p>
          <a:p>
            <a:r>
              <a:rPr lang="en-US" altLang="zh-CN" dirty="0">
                <a:solidFill>
                  <a:srgbClr val="121212"/>
                </a:solidFill>
                <a:latin typeface="-apple-system"/>
                <a:sym typeface="+mn-ea"/>
              </a:rPr>
              <a:t>                &lt;value&gt;hdfs://master:9000&lt;/value&gt;</a:t>
            </a:r>
            <a:endParaRPr lang="en-US" altLang="zh-CN" dirty="0">
              <a:solidFill>
                <a:srgbClr val="121212"/>
              </a:solidFill>
              <a:latin typeface="-apple-system"/>
            </a:endParaRPr>
          </a:p>
          <a:p>
            <a:r>
              <a:rPr lang="en-US" altLang="zh-CN" dirty="0">
                <a:solidFill>
                  <a:srgbClr val="121212"/>
                </a:solidFill>
                <a:latin typeface="-apple-system"/>
                <a:sym typeface="+mn-ea"/>
              </a:rPr>
              <a:t>                &lt;final&gt;true&lt;/final&gt;</a:t>
            </a:r>
            <a:endParaRPr lang="en-US" altLang="zh-CN" dirty="0">
              <a:solidFill>
                <a:srgbClr val="121212"/>
              </a:solidFill>
              <a:latin typeface="-apple-system"/>
            </a:endParaRPr>
          </a:p>
          <a:p>
            <a:r>
              <a:rPr lang="en-US" altLang="zh-CN" dirty="0">
                <a:solidFill>
                  <a:srgbClr val="121212"/>
                </a:solidFill>
                <a:latin typeface="-apple-system"/>
                <a:sym typeface="+mn-ea"/>
              </a:rPr>
              <a:t>        &lt;/property&gt;</a:t>
            </a:r>
            <a:endParaRPr lang="en-US" altLang="zh-CN" dirty="0">
              <a:solidFill>
                <a:srgbClr val="121212"/>
              </a:solidFill>
              <a:latin typeface="-apple-system"/>
            </a:endParaRPr>
          </a:p>
          <a:p>
            <a:endParaRPr lang="en-US" altLang="zh-CN" dirty="0">
              <a:solidFill>
                <a:srgbClr val="121212"/>
              </a:solidFill>
              <a:latin typeface="-apple-system"/>
            </a:endParaRPr>
          </a:p>
          <a:p>
            <a:r>
              <a:rPr lang="en-US" altLang="zh-CN" dirty="0">
                <a:solidFill>
                  <a:srgbClr val="121212"/>
                </a:solidFill>
                <a:latin typeface="-apple-system"/>
                <a:sym typeface="+mn-ea"/>
              </a:rPr>
              <a:t>        &lt;property&gt;</a:t>
            </a:r>
            <a:endParaRPr lang="en-US" altLang="zh-CN" dirty="0">
              <a:solidFill>
                <a:srgbClr val="121212"/>
              </a:solidFill>
              <a:latin typeface="-apple-system"/>
            </a:endParaRPr>
          </a:p>
          <a:p>
            <a:r>
              <a:rPr lang="en-US" altLang="zh-CN" dirty="0">
                <a:solidFill>
                  <a:srgbClr val="121212"/>
                </a:solidFill>
                <a:latin typeface="-apple-system"/>
                <a:sym typeface="+mn-ea"/>
              </a:rPr>
              <a:t>                &lt;name&gt;</a:t>
            </a:r>
            <a:r>
              <a:rPr lang="en-US" altLang="zh-CN" dirty="0" err="1">
                <a:solidFill>
                  <a:srgbClr val="121212"/>
                </a:solidFill>
                <a:latin typeface="-apple-system"/>
                <a:sym typeface="+mn-ea"/>
              </a:rPr>
              <a:t>hadoop.tmp.dir</a:t>
            </a:r>
            <a:r>
              <a:rPr lang="en-US" altLang="zh-CN" dirty="0">
                <a:solidFill>
                  <a:srgbClr val="121212"/>
                </a:solidFill>
                <a:latin typeface="-apple-system"/>
                <a:sym typeface="+mn-ea"/>
              </a:rPr>
              <a:t>&lt;/name&gt;</a:t>
            </a:r>
            <a:endParaRPr lang="en-US" altLang="zh-CN" dirty="0">
              <a:solidFill>
                <a:srgbClr val="121212"/>
              </a:solidFill>
              <a:latin typeface="-apple-system"/>
            </a:endParaRPr>
          </a:p>
          <a:p>
            <a:r>
              <a:rPr lang="en-US" altLang="zh-CN" dirty="0">
                <a:solidFill>
                  <a:srgbClr val="121212"/>
                </a:solidFill>
                <a:latin typeface="-apple-system"/>
                <a:sym typeface="+mn-ea"/>
              </a:rPr>
              <a:t>                &lt;value&gt;/home/</a:t>
            </a:r>
            <a:r>
              <a:rPr lang="en-US" altLang="zh-CN" dirty="0">
                <a:solidFill>
                  <a:srgbClr val="FF0000"/>
                </a:solidFill>
                <a:latin typeface="-apple-system"/>
                <a:sym typeface="+mn-ea"/>
              </a:rPr>
              <a:t>’username’</a:t>
            </a:r>
            <a:r>
              <a:rPr lang="en-US" altLang="zh-CN" dirty="0">
                <a:solidFill>
                  <a:srgbClr val="121212"/>
                </a:solidFill>
                <a:latin typeface="-apple-system"/>
                <a:sym typeface="+mn-ea"/>
              </a:rPr>
              <a:t>/</a:t>
            </a:r>
            <a:r>
              <a:rPr lang="en-US" altLang="zh-CN" dirty="0" err="1">
                <a:solidFill>
                  <a:srgbClr val="121212"/>
                </a:solidFill>
                <a:latin typeface="-apple-system"/>
                <a:sym typeface="+mn-ea"/>
              </a:rPr>
              <a:t>hadoop</a:t>
            </a:r>
            <a:r>
              <a:rPr lang="en-US" altLang="zh-CN" dirty="0">
                <a:solidFill>
                  <a:srgbClr val="121212"/>
                </a:solidFill>
                <a:latin typeface="-apple-system"/>
                <a:sym typeface="+mn-ea"/>
              </a:rPr>
              <a:t>/</a:t>
            </a:r>
            <a:r>
              <a:rPr lang="en-US" altLang="zh-CN" dirty="0" err="1">
                <a:solidFill>
                  <a:srgbClr val="121212"/>
                </a:solidFill>
                <a:latin typeface="-apple-system"/>
                <a:sym typeface="+mn-ea"/>
              </a:rPr>
              <a:t>tmp</a:t>
            </a:r>
            <a:r>
              <a:rPr lang="en-US" altLang="zh-CN" dirty="0">
                <a:solidFill>
                  <a:srgbClr val="121212"/>
                </a:solidFill>
                <a:latin typeface="-apple-system"/>
                <a:sym typeface="+mn-ea"/>
              </a:rPr>
              <a:t>/&lt;/value&gt;</a:t>
            </a:r>
            <a:endParaRPr lang="en-US" altLang="zh-CN" dirty="0">
              <a:solidFill>
                <a:srgbClr val="121212"/>
              </a:solidFill>
              <a:latin typeface="-apple-system"/>
            </a:endParaRPr>
          </a:p>
          <a:p>
            <a:r>
              <a:rPr lang="en-US" altLang="zh-CN" dirty="0">
                <a:solidFill>
                  <a:srgbClr val="121212"/>
                </a:solidFill>
                <a:latin typeface="-apple-system"/>
                <a:sym typeface="+mn-ea"/>
              </a:rPr>
              <a:t>                &lt;description&gt;A base for other temporary directories&lt;/description&gt;</a:t>
            </a:r>
            <a:endParaRPr lang="en-US" altLang="zh-CN" dirty="0">
              <a:solidFill>
                <a:srgbClr val="121212"/>
              </a:solidFill>
              <a:latin typeface="-apple-system"/>
            </a:endParaRPr>
          </a:p>
          <a:p>
            <a:r>
              <a:rPr lang="en-US" altLang="zh-CN" dirty="0">
                <a:solidFill>
                  <a:srgbClr val="121212"/>
                </a:solidFill>
                <a:latin typeface="-apple-system"/>
                <a:sym typeface="+mn-ea"/>
              </a:rPr>
              <a:t>        &lt;/property&gt;</a:t>
            </a:r>
            <a:endParaRPr lang="en-US" altLang="zh-CN" dirty="0">
              <a:solidFill>
                <a:srgbClr val="121212"/>
              </a:solidFill>
              <a:latin typeface="-apple-system"/>
            </a:endParaRPr>
          </a:p>
          <a:p>
            <a:r>
              <a:rPr lang="en-US" altLang="zh-CN" dirty="0">
                <a:solidFill>
                  <a:srgbClr val="121212"/>
                </a:solidFill>
                <a:latin typeface="-apple-system"/>
                <a:sym typeface="+mn-ea"/>
              </a:rPr>
              <a:t>&lt;/configuration&gt;</a:t>
            </a:r>
            <a:endParaRPr lang="zh-CN" altLang="en-US"/>
          </a:p>
        </p:txBody>
      </p:sp>
      <p:sp>
        <p:nvSpPr>
          <p:cNvPr id="9" name="文本框 8"/>
          <p:cNvSpPr txBox="1"/>
          <p:nvPr/>
        </p:nvSpPr>
        <p:spPr>
          <a:xfrm>
            <a:off x="6790690" y="5501640"/>
            <a:ext cx="5153660" cy="1198880"/>
          </a:xfrm>
          <a:prstGeom prst="rect">
            <a:avLst/>
          </a:prstGeom>
          <a:noFill/>
        </p:spPr>
        <p:txBody>
          <a:bodyPr wrap="square">
            <a:spAutoFit/>
          </a:bodyPr>
          <a:lstStyle/>
          <a:p>
            <a:r>
              <a:rPr lang="zh-CN" altLang="en-US" b="0" i="0" dirty="0">
                <a:solidFill>
                  <a:srgbClr val="121212"/>
                </a:solidFill>
                <a:effectLst/>
                <a:latin typeface="-apple-system"/>
              </a:rPr>
              <a:t>第一个 </a:t>
            </a:r>
            <a:r>
              <a:rPr lang="en-US" altLang="zh-CN" b="0" i="0" dirty="0">
                <a:solidFill>
                  <a:srgbClr val="121212"/>
                </a:solidFill>
                <a:effectLst/>
                <a:latin typeface="-apple-system"/>
              </a:rPr>
              <a:t>fs.default.name </a:t>
            </a:r>
            <a:r>
              <a:rPr lang="zh-CN" altLang="en-US" b="0" i="0" dirty="0">
                <a:solidFill>
                  <a:srgbClr val="121212"/>
                </a:solidFill>
                <a:effectLst/>
                <a:latin typeface="-apple-system"/>
              </a:rPr>
              <a:t>设置 </a:t>
            </a:r>
            <a:r>
              <a:rPr lang="en-US" altLang="zh-CN" b="0" i="0" dirty="0">
                <a:solidFill>
                  <a:srgbClr val="121212"/>
                </a:solidFill>
                <a:effectLst/>
                <a:latin typeface="-apple-system"/>
              </a:rPr>
              <a:t>master </a:t>
            </a:r>
            <a:r>
              <a:rPr lang="zh-CN" altLang="en-US" b="0" i="0" dirty="0">
                <a:solidFill>
                  <a:srgbClr val="121212"/>
                </a:solidFill>
                <a:effectLst/>
                <a:latin typeface="-apple-system"/>
              </a:rPr>
              <a:t>机为 </a:t>
            </a:r>
            <a:r>
              <a:rPr lang="en-US" altLang="zh-CN" b="0" i="0" dirty="0" err="1">
                <a:solidFill>
                  <a:srgbClr val="121212"/>
                </a:solidFill>
                <a:effectLst/>
                <a:latin typeface="-apple-system"/>
              </a:rPr>
              <a:t>namenode</a:t>
            </a:r>
            <a:r>
              <a:rPr lang="en-US" altLang="zh-CN" b="0" i="0" dirty="0">
                <a:solidFill>
                  <a:srgbClr val="121212"/>
                </a:solidFill>
                <a:effectLst/>
                <a:latin typeface="-apple-system"/>
              </a:rPr>
              <a:t> </a:t>
            </a:r>
            <a:r>
              <a:rPr lang="zh-CN" altLang="en-US" b="0" i="0" dirty="0">
                <a:solidFill>
                  <a:srgbClr val="121212"/>
                </a:solidFill>
                <a:effectLst/>
                <a:latin typeface="-apple-system"/>
              </a:rPr>
              <a:t>。第二个 </a:t>
            </a:r>
            <a:r>
              <a:rPr lang="en-US" altLang="zh-CN" b="0" i="0" dirty="0" err="1">
                <a:solidFill>
                  <a:srgbClr val="121212"/>
                </a:solidFill>
                <a:effectLst/>
                <a:latin typeface="-apple-system"/>
              </a:rPr>
              <a:t>hadoop.tmp.dir</a:t>
            </a:r>
            <a:r>
              <a:rPr lang="zh-CN" altLang="en-US" b="0" i="0" dirty="0">
                <a:solidFill>
                  <a:srgbClr val="121212"/>
                </a:solidFill>
                <a:effectLst/>
                <a:latin typeface="-apple-system"/>
              </a:rPr>
              <a:t>配置 </a:t>
            </a:r>
            <a:r>
              <a:rPr lang="en-US" altLang="zh-CN" b="0" i="0" dirty="0">
                <a:solidFill>
                  <a:srgbClr val="121212"/>
                </a:solidFill>
                <a:effectLst/>
                <a:latin typeface="-apple-system"/>
              </a:rPr>
              <a:t>Hadoop </a:t>
            </a:r>
            <a:r>
              <a:rPr lang="zh-CN" altLang="en-US" b="0" i="0" dirty="0">
                <a:solidFill>
                  <a:srgbClr val="121212"/>
                </a:solidFill>
                <a:effectLst/>
                <a:latin typeface="-apple-system"/>
              </a:rPr>
              <a:t>的一个临时目录，用来存放每次运行的作业的信息</a:t>
            </a:r>
            <a:endParaRPr lang="zh-CN" altLang="en-US"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4" name="内容占位符 2"/>
          <p:cNvSpPr txBox="1"/>
          <p:nvPr/>
        </p:nvSpPr>
        <p:spPr>
          <a:xfrm>
            <a:off x="1012190" y="1350010"/>
            <a:ext cx="3550285" cy="41846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 修改</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hdfs-site.xml</a:t>
            </a:r>
          </a:p>
        </p:txBody>
      </p:sp>
      <p:sp>
        <p:nvSpPr>
          <p:cNvPr id="2" name="文本框 1"/>
          <p:cNvSpPr txBox="1"/>
          <p:nvPr/>
        </p:nvSpPr>
        <p:spPr>
          <a:xfrm>
            <a:off x="1344295" y="2129155"/>
            <a:ext cx="7413625" cy="4523105"/>
          </a:xfrm>
          <a:prstGeom prst="rect">
            <a:avLst/>
          </a:prstGeom>
          <a:noFill/>
        </p:spPr>
        <p:txBody>
          <a:bodyPr wrap="square" rtlCol="0">
            <a:spAutoFit/>
          </a:bodyPr>
          <a:lstStyle/>
          <a:p>
            <a:r>
              <a:rPr lang="en-US" altLang="zh-CN" dirty="0">
                <a:solidFill>
                  <a:srgbClr val="121212"/>
                </a:solidFill>
                <a:latin typeface="-apple-system"/>
                <a:sym typeface="+mn-ea"/>
              </a:rPr>
              <a:t>&lt;configuration&gt;</a:t>
            </a:r>
            <a:endParaRPr lang="en-US" altLang="zh-CN" dirty="0">
              <a:solidFill>
                <a:srgbClr val="121212"/>
              </a:solidFill>
              <a:latin typeface="-apple-system"/>
            </a:endParaRPr>
          </a:p>
          <a:p>
            <a:r>
              <a:rPr lang="en-US" altLang="zh-CN" dirty="0">
                <a:solidFill>
                  <a:srgbClr val="121212"/>
                </a:solidFill>
                <a:latin typeface="-apple-system"/>
                <a:sym typeface="+mn-ea"/>
              </a:rPr>
              <a:t>        &lt;property&gt;</a:t>
            </a:r>
            <a:endParaRPr lang="en-US" altLang="zh-CN" dirty="0">
              <a:solidFill>
                <a:srgbClr val="121212"/>
              </a:solidFill>
              <a:latin typeface="-apple-system"/>
            </a:endParaRPr>
          </a:p>
          <a:p>
            <a:r>
              <a:rPr lang="en-US" altLang="zh-CN" dirty="0">
                <a:solidFill>
                  <a:srgbClr val="121212"/>
                </a:solidFill>
                <a:latin typeface="-apple-system"/>
                <a:sym typeface="+mn-ea"/>
              </a:rPr>
              <a:t>                &lt;name&gt;</a:t>
            </a:r>
            <a:r>
              <a:rPr lang="en-US" altLang="zh-CN" dirty="0" err="1">
                <a:solidFill>
                  <a:srgbClr val="121212"/>
                </a:solidFill>
                <a:latin typeface="-apple-system"/>
                <a:sym typeface="+mn-ea"/>
              </a:rPr>
              <a:t>dfs.name.dir</a:t>
            </a:r>
            <a:r>
              <a:rPr lang="en-US" altLang="zh-CN" dirty="0">
                <a:solidFill>
                  <a:srgbClr val="121212"/>
                </a:solidFill>
                <a:latin typeface="-apple-system"/>
                <a:sym typeface="+mn-ea"/>
              </a:rPr>
              <a:t>&lt;/name&gt;</a:t>
            </a:r>
            <a:endParaRPr lang="en-US" altLang="zh-CN" dirty="0">
              <a:solidFill>
                <a:srgbClr val="121212"/>
              </a:solidFill>
              <a:latin typeface="-apple-system"/>
            </a:endParaRPr>
          </a:p>
          <a:p>
            <a:r>
              <a:rPr lang="en-US" altLang="zh-CN" dirty="0">
                <a:solidFill>
                  <a:srgbClr val="121212"/>
                </a:solidFill>
                <a:latin typeface="-apple-system"/>
                <a:sym typeface="+mn-ea"/>
              </a:rPr>
              <a:t>                &lt;value&gt;/home/</a:t>
            </a:r>
            <a:r>
              <a:rPr lang="en-US" altLang="zh-CN" dirty="0" err="1">
                <a:solidFill>
                  <a:srgbClr val="121212"/>
                </a:solidFill>
                <a:latin typeface="-apple-system"/>
                <a:sym typeface="+mn-ea"/>
              </a:rPr>
              <a:t>hadoop</a:t>
            </a:r>
            <a:r>
              <a:rPr lang="en-US" altLang="zh-CN" dirty="0">
                <a:solidFill>
                  <a:srgbClr val="121212"/>
                </a:solidFill>
                <a:latin typeface="-apple-system"/>
                <a:sym typeface="+mn-ea"/>
              </a:rPr>
              <a:t>/</a:t>
            </a:r>
            <a:r>
              <a:rPr lang="en-US" altLang="zh-CN" dirty="0" err="1">
                <a:solidFill>
                  <a:srgbClr val="121212"/>
                </a:solidFill>
                <a:latin typeface="-apple-system"/>
                <a:sym typeface="+mn-ea"/>
              </a:rPr>
              <a:t>hadoop</a:t>
            </a:r>
            <a:r>
              <a:rPr lang="en-US" altLang="zh-CN" dirty="0">
                <a:solidFill>
                  <a:srgbClr val="121212"/>
                </a:solidFill>
                <a:latin typeface="-apple-system"/>
                <a:sym typeface="+mn-ea"/>
              </a:rPr>
              <a:t>/name&lt;/value&gt;</a:t>
            </a:r>
            <a:endParaRPr lang="en-US" altLang="zh-CN" dirty="0">
              <a:solidFill>
                <a:srgbClr val="121212"/>
              </a:solidFill>
              <a:latin typeface="-apple-system"/>
            </a:endParaRPr>
          </a:p>
          <a:p>
            <a:r>
              <a:rPr lang="en-US" altLang="zh-CN" dirty="0">
                <a:solidFill>
                  <a:srgbClr val="121212"/>
                </a:solidFill>
                <a:latin typeface="-apple-system"/>
                <a:sym typeface="+mn-ea"/>
              </a:rPr>
              <a:t>                &lt;final&gt;true&lt;/final&gt;</a:t>
            </a:r>
            <a:endParaRPr lang="en-US" altLang="zh-CN" dirty="0">
              <a:solidFill>
                <a:srgbClr val="121212"/>
              </a:solidFill>
              <a:latin typeface="-apple-system"/>
            </a:endParaRPr>
          </a:p>
          <a:p>
            <a:r>
              <a:rPr lang="en-US" altLang="zh-CN" dirty="0">
                <a:solidFill>
                  <a:srgbClr val="121212"/>
                </a:solidFill>
                <a:latin typeface="-apple-system"/>
                <a:sym typeface="+mn-ea"/>
              </a:rPr>
              <a:t>        &lt;/property&gt;</a:t>
            </a:r>
            <a:endParaRPr lang="en-US" altLang="zh-CN" dirty="0">
              <a:solidFill>
                <a:srgbClr val="121212"/>
              </a:solidFill>
              <a:latin typeface="-apple-system"/>
            </a:endParaRPr>
          </a:p>
          <a:p>
            <a:r>
              <a:rPr lang="en-US" altLang="zh-CN" dirty="0">
                <a:solidFill>
                  <a:srgbClr val="121212"/>
                </a:solidFill>
                <a:latin typeface="-apple-system"/>
                <a:sym typeface="+mn-ea"/>
              </a:rPr>
              <a:t>        &lt;property&gt;</a:t>
            </a:r>
            <a:endParaRPr lang="en-US" altLang="zh-CN" dirty="0">
              <a:solidFill>
                <a:srgbClr val="121212"/>
              </a:solidFill>
              <a:latin typeface="-apple-system"/>
            </a:endParaRPr>
          </a:p>
          <a:p>
            <a:r>
              <a:rPr lang="en-US" altLang="zh-CN" dirty="0">
                <a:solidFill>
                  <a:srgbClr val="121212"/>
                </a:solidFill>
                <a:latin typeface="-apple-system"/>
                <a:sym typeface="+mn-ea"/>
              </a:rPr>
              <a:t>                &lt;name&gt;</a:t>
            </a:r>
            <a:r>
              <a:rPr lang="en-US" altLang="zh-CN" dirty="0" err="1">
                <a:solidFill>
                  <a:srgbClr val="121212"/>
                </a:solidFill>
                <a:latin typeface="-apple-system"/>
                <a:sym typeface="+mn-ea"/>
              </a:rPr>
              <a:t>dfs.data.dir</a:t>
            </a:r>
            <a:r>
              <a:rPr lang="en-US" altLang="zh-CN" dirty="0">
                <a:solidFill>
                  <a:srgbClr val="121212"/>
                </a:solidFill>
                <a:latin typeface="-apple-system"/>
                <a:sym typeface="+mn-ea"/>
              </a:rPr>
              <a:t>&lt;/name&gt;</a:t>
            </a:r>
            <a:endParaRPr lang="en-US" altLang="zh-CN" dirty="0">
              <a:solidFill>
                <a:srgbClr val="121212"/>
              </a:solidFill>
              <a:latin typeface="-apple-system"/>
            </a:endParaRPr>
          </a:p>
          <a:p>
            <a:r>
              <a:rPr lang="en-US" altLang="zh-CN" dirty="0">
                <a:solidFill>
                  <a:srgbClr val="121212"/>
                </a:solidFill>
                <a:latin typeface="-apple-system"/>
                <a:sym typeface="+mn-ea"/>
              </a:rPr>
              <a:t>                &lt;value&gt;/home/</a:t>
            </a:r>
            <a:r>
              <a:rPr lang="en-US" altLang="zh-CN" dirty="0" err="1">
                <a:solidFill>
                  <a:srgbClr val="121212"/>
                </a:solidFill>
                <a:latin typeface="-apple-system"/>
                <a:sym typeface="+mn-ea"/>
              </a:rPr>
              <a:t>hadoop</a:t>
            </a:r>
            <a:r>
              <a:rPr lang="en-US" altLang="zh-CN" dirty="0">
                <a:solidFill>
                  <a:srgbClr val="121212"/>
                </a:solidFill>
                <a:latin typeface="-apple-system"/>
                <a:sym typeface="+mn-ea"/>
              </a:rPr>
              <a:t>/</a:t>
            </a:r>
            <a:r>
              <a:rPr lang="en-US" altLang="zh-CN" dirty="0" err="1">
                <a:solidFill>
                  <a:srgbClr val="121212"/>
                </a:solidFill>
                <a:latin typeface="-apple-system"/>
                <a:sym typeface="+mn-ea"/>
              </a:rPr>
              <a:t>hadoop</a:t>
            </a:r>
            <a:r>
              <a:rPr lang="en-US" altLang="zh-CN" dirty="0">
                <a:solidFill>
                  <a:srgbClr val="121212"/>
                </a:solidFill>
                <a:latin typeface="-apple-system"/>
                <a:sym typeface="+mn-ea"/>
              </a:rPr>
              <a:t>/data&lt;/value&gt;</a:t>
            </a:r>
            <a:endParaRPr lang="en-US" altLang="zh-CN" dirty="0">
              <a:solidFill>
                <a:srgbClr val="121212"/>
              </a:solidFill>
              <a:latin typeface="-apple-system"/>
            </a:endParaRPr>
          </a:p>
          <a:p>
            <a:r>
              <a:rPr lang="en-US" altLang="zh-CN" dirty="0">
                <a:solidFill>
                  <a:srgbClr val="121212"/>
                </a:solidFill>
                <a:latin typeface="-apple-system"/>
                <a:sym typeface="+mn-ea"/>
              </a:rPr>
              <a:t>                &lt;final&gt;true&lt;/final&gt;</a:t>
            </a:r>
            <a:endParaRPr lang="en-US" altLang="zh-CN" dirty="0">
              <a:solidFill>
                <a:srgbClr val="121212"/>
              </a:solidFill>
              <a:latin typeface="-apple-system"/>
            </a:endParaRPr>
          </a:p>
          <a:p>
            <a:r>
              <a:rPr lang="en-US" altLang="zh-CN" dirty="0">
                <a:solidFill>
                  <a:srgbClr val="121212"/>
                </a:solidFill>
                <a:latin typeface="-apple-system"/>
                <a:sym typeface="+mn-ea"/>
              </a:rPr>
              <a:t>        &lt;/property&gt;</a:t>
            </a:r>
            <a:endParaRPr lang="en-US" altLang="zh-CN" dirty="0">
              <a:solidFill>
                <a:srgbClr val="121212"/>
              </a:solidFill>
              <a:latin typeface="-apple-system"/>
            </a:endParaRPr>
          </a:p>
          <a:p>
            <a:r>
              <a:rPr lang="en-US" altLang="zh-CN" dirty="0">
                <a:solidFill>
                  <a:srgbClr val="121212"/>
                </a:solidFill>
                <a:latin typeface="-apple-system"/>
                <a:sym typeface="+mn-ea"/>
              </a:rPr>
              <a:t>        &lt;property&gt;</a:t>
            </a:r>
            <a:endParaRPr lang="en-US" altLang="zh-CN" dirty="0">
              <a:solidFill>
                <a:srgbClr val="121212"/>
              </a:solidFill>
              <a:latin typeface="-apple-system"/>
            </a:endParaRPr>
          </a:p>
          <a:p>
            <a:r>
              <a:rPr lang="en-US" altLang="zh-CN" dirty="0">
                <a:solidFill>
                  <a:srgbClr val="121212"/>
                </a:solidFill>
                <a:latin typeface="-apple-system"/>
                <a:sym typeface="+mn-ea"/>
              </a:rPr>
              <a:t>                &lt;name&gt;</a:t>
            </a:r>
            <a:r>
              <a:rPr lang="en-US" altLang="zh-CN" dirty="0" err="1">
                <a:solidFill>
                  <a:srgbClr val="121212"/>
                </a:solidFill>
                <a:latin typeface="-apple-system"/>
                <a:sym typeface="+mn-ea"/>
              </a:rPr>
              <a:t>dfs.replication</a:t>
            </a:r>
            <a:r>
              <a:rPr lang="en-US" altLang="zh-CN" dirty="0">
                <a:solidFill>
                  <a:srgbClr val="121212"/>
                </a:solidFill>
                <a:latin typeface="-apple-system"/>
                <a:sym typeface="+mn-ea"/>
              </a:rPr>
              <a:t>&lt;/name&gt;</a:t>
            </a:r>
            <a:endParaRPr lang="en-US" altLang="zh-CN" dirty="0">
              <a:solidFill>
                <a:srgbClr val="121212"/>
              </a:solidFill>
              <a:latin typeface="-apple-system"/>
            </a:endParaRPr>
          </a:p>
          <a:p>
            <a:r>
              <a:rPr lang="en-US" altLang="zh-CN" dirty="0">
                <a:solidFill>
                  <a:srgbClr val="121212"/>
                </a:solidFill>
                <a:latin typeface="-apple-system"/>
                <a:sym typeface="+mn-ea"/>
              </a:rPr>
              <a:t>                &lt;value&gt;2&lt;/value&gt;</a:t>
            </a:r>
            <a:endParaRPr lang="en-US" altLang="zh-CN" dirty="0">
              <a:solidFill>
                <a:srgbClr val="121212"/>
              </a:solidFill>
              <a:latin typeface="-apple-system"/>
            </a:endParaRPr>
          </a:p>
          <a:p>
            <a:r>
              <a:rPr lang="en-US" altLang="zh-CN" dirty="0">
                <a:solidFill>
                  <a:srgbClr val="121212"/>
                </a:solidFill>
                <a:latin typeface="-apple-system"/>
                <a:sym typeface="+mn-ea"/>
              </a:rPr>
              <a:t>                &lt;final&gt;true&lt;/final&gt;</a:t>
            </a:r>
            <a:endParaRPr lang="en-US" altLang="zh-CN" dirty="0">
              <a:solidFill>
                <a:srgbClr val="121212"/>
              </a:solidFill>
              <a:latin typeface="-apple-system"/>
            </a:endParaRPr>
          </a:p>
          <a:p>
            <a:r>
              <a:rPr lang="en-US" altLang="zh-CN" dirty="0">
                <a:solidFill>
                  <a:srgbClr val="121212"/>
                </a:solidFill>
                <a:latin typeface="-apple-system"/>
                <a:sym typeface="+mn-ea"/>
              </a:rPr>
              <a:t>        &lt;/property&gt;</a:t>
            </a:r>
            <a:endParaRPr lang="zh-CN" altLang="en-US"/>
          </a:p>
        </p:txBody>
      </p:sp>
      <p:sp>
        <p:nvSpPr>
          <p:cNvPr id="9" name="文本框 8"/>
          <p:cNvSpPr txBox="1"/>
          <p:nvPr/>
        </p:nvSpPr>
        <p:spPr>
          <a:xfrm>
            <a:off x="7259320" y="4827905"/>
            <a:ext cx="4826635" cy="2030095"/>
          </a:xfrm>
          <a:prstGeom prst="rect">
            <a:avLst/>
          </a:prstGeom>
          <a:noFill/>
          <a:ln>
            <a:solidFill>
              <a:srgbClr val="FF0000"/>
            </a:solidFill>
          </a:ln>
        </p:spPr>
        <p:txBody>
          <a:bodyPr wrap="square">
            <a:spAutoFit/>
          </a:bodyPr>
          <a:lstStyle/>
          <a:p>
            <a:r>
              <a:rPr lang="en-US" altLang="zh-CN" b="0" i="0" dirty="0" err="1">
                <a:solidFill>
                  <a:srgbClr val="121212"/>
                </a:solidFill>
                <a:effectLst/>
                <a:latin typeface="-apple-system"/>
              </a:rPr>
              <a:t>dfs.name.dir</a:t>
            </a:r>
            <a:r>
              <a:rPr lang="en-US" altLang="zh-CN" b="0" i="0" dirty="0">
                <a:solidFill>
                  <a:srgbClr val="121212"/>
                </a:solidFill>
                <a:effectLst/>
                <a:latin typeface="-apple-system"/>
              </a:rPr>
              <a:t> </a:t>
            </a:r>
            <a:r>
              <a:rPr lang="zh-CN" altLang="en-US" b="0" i="0" dirty="0">
                <a:solidFill>
                  <a:srgbClr val="121212"/>
                </a:solidFill>
                <a:effectLst/>
                <a:latin typeface="-apple-system"/>
              </a:rPr>
              <a:t>是 </a:t>
            </a:r>
            <a:r>
              <a:rPr lang="en-US" altLang="zh-CN" b="0" i="0" dirty="0" err="1">
                <a:solidFill>
                  <a:srgbClr val="121212"/>
                </a:solidFill>
                <a:effectLst/>
                <a:latin typeface="-apple-system"/>
              </a:rPr>
              <a:t>namenode</a:t>
            </a:r>
            <a:r>
              <a:rPr lang="en-US" altLang="zh-CN" b="0" i="0" dirty="0">
                <a:solidFill>
                  <a:srgbClr val="121212"/>
                </a:solidFill>
                <a:effectLst/>
                <a:latin typeface="-apple-system"/>
              </a:rPr>
              <a:t> </a:t>
            </a:r>
            <a:r>
              <a:rPr lang="zh-CN" altLang="en-US" b="0" i="0" dirty="0">
                <a:solidFill>
                  <a:srgbClr val="121212"/>
                </a:solidFill>
                <a:effectLst/>
                <a:latin typeface="-apple-system"/>
              </a:rPr>
              <a:t>存储永久性的元数据的目录列表。这个目录会创建在</a:t>
            </a:r>
            <a:r>
              <a:rPr lang="en-US" altLang="zh-CN" b="0" i="0" dirty="0">
                <a:solidFill>
                  <a:srgbClr val="121212"/>
                </a:solidFill>
                <a:effectLst/>
                <a:latin typeface="-apple-system"/>
              </a:rPr>
              <a:t>master</a:t>
            </a:r>
            <a:r>
              <a:rPr lang="zh-CN" altLang="en-US" b="0" i="0" dirty="0">
                <a:solidFill>
                  <a:srgbClr val="121212"/>
                </a:solidFill>
                <a:effectLst/>
                <a:latin typeface="-apple-system"/>
              </a:rPr>
              <a:t>机上。</a:t>
            </a:r>
            <a:r>
              <a:rPr lang="en-US" altLang="zh-CN" b="0" i="0" dirty="0" err="1">
                <a:solidFill>
                  <a:srgbClr val="121212"/>
                </a:solidFill>
                <a:effectLst/>
                <a:latin typeface="-apple-system"/>
              </a:rPr>
              <a:t>dfs.data.dir</a:t>
            </a:r>
            <a:r>
              <a:rPr lang="en-US" altLang="zh-CN" b="0" i="0" dirty="0">
                <a:solidFill>
                  <a:srgbClr val="121212"/>
                </a:solidFill>
                <a:effectLst/>
                <a:latin typeface="-apple-system"/>
              </a:rPr>
              <a:t> </a:t>
            </a:r>
            <a:r>
              <a:rPr lang="zh-CN" altLang="en-US" b="0" i="0" dirty="0">
                <a:solidFill>
                  <a:srgbClr val="121212"/>
                </a:solidFill>
                <a:effectLst/>
                <a:latin typeface="-apple-system"/>
              </a:rPr>
              <a:t>是 </a:t>
            </a:r>
            <a:r>
              <a:rPr lang="en-US" altLang="zh-CN" b="0" i="0" dirty="0" err="1">
                <a:solidFill>
                  <a:srgbClr val="121212"/>
                </a:solidFill>
                <a:effectLst/>
                <a:latin typeface="-apple-system"/>
              </a:rPr>
              <a:t>datanode</a:t>
            </a:r>
            <a:r>
              <a:rPr lang="en-US" altLang="zh-CN" b="0" i="0" dirty="0">
                <a:solidFill>
                  <a:srgbClr val="121212"/>
                </a:solidFill>
                <a:effectLst/>
                <a:latin typeface="-apple-system"/>
              </a:rPr>
              <a:t> </a:t>
            </a:r>
            <a:r>
              <a:rPr lang="zh-CN" altLang="en-US" b="0" i="0" dirty="0">
                <a:solidFill>
                  <a:srgbClr val="121212"/>
                </a:solidFill>
                <a:effectLst/>
                <a:latin typeface="-apple-system"/>
              </a:rPr>
              <a:t>存放数据块的目录列表，这个目录在 </a:t>
            </a:r>
            <a:r>
              <a:rPr lang="en-US" altLang="zh-CN" b="0" i="0" dirty="0">
                <a:solidFill>
                  <a:srgbClr val="121212"/>
                </a:solidFill>
                <a:effectLst/>
                <a:latin typeface="-apple-system"/>
              </a:rPr>
              <a:t>slave1 </a:t>
            </a:r>
            <a:r>
              <a:rPr lang="zh-CN" altLang="en-US" b="0" i="0" dirty="0">
                <a:solidFill>
                  <a:srgbClr val="121212"/>
                </a:solidFill>
                <a:effectLst/>
                <a:latin typeface="-apple-system"/>
              </a:rPr>
              <a:t>和</a:t>
            </a:r>
            <a:r>
              <a:rPr lang="en-US" altLang="zh-CN" b="0" i="0" dirty="0">
                <a:solidFill>
                  <a:srgbClr val="121212"/>
                </a:solidFill>
                <a:effectLst/>
                <a:latin typeface="-apple-system"/>
              </a:rPr>
              <a:t>slave2 </a:t>
            </a:r>
            <a:r>
              <a:rPr lang="zh-CN" altLang="en-US" b="0" i="0" dirty="0">
                <a:solidFill>
                  <a:srgbClr val="121212"/>
                </a:solidFill>
                <a:effectLst/>
                <a:latin typeface="-apple-system"/>
              </a:rPr>
              <a:t>机都会创建。 </a:t>
            </a:r>
            <a:r>
              <a:rPr lang="en-US" altLang="zh-CN" b="0" i="0" dirty="0" err="1">
                <a:solidFill>
                  <a:srgbClr val="121212"/>
                </a:solidFill>
                <a:effectLst/>
                <a:latin typeface="-apple-system"/>
              </a:rPr>
              <a:t>dfs.replication</a:t>
            </a:r>
            <a:r>
              <a:rPr lang="en-US" altLang="zh-CN" b="0" i="0" dirty="0">
                <a:solidFill>
                  <a:srgbClr val="121212"/>
                </a:solidFill>
                <a:effectLst/>
                <a:latin typeface="-apple-system"/>
              </a:rPr>
              <a:t> </a:t>
            </a:r>
            <a:r>
              <a:rPr lang="zh-CN" altLang="en-US" b="0" i="0" dirty="0">
                <a:solidFill>
                  <a:srgbClr val="121212"/>
                </a:solidFill>
                <a:effectLst/>
                <a:latin typeface="-apple-system"/>
              </a:rPr>
              <a:t>设置文件副本数，这里两个 </a:t>
            </a:r>
            <a:r>
              <a:rPr lang="en-US" altLang="zh-CN" b="0" i="0" dirty="0" err="1">
                <a:solidFill>
                  <a:srgbClr val="121212"/>
                </a:solidFill>
                <a:effectLst/>
                <a:latin typeface="-apple-system"/>
              </a:rPr>
              <a:t>datanode</a:t>
            </a:r>
            <a:r>
              <a:rPr lang="en-US" altLang="zh-CN" b="0" i="0" dirty="0">
                <a:solidFill>
                  <a:srgbClr val="121212"/>
                </a:solidFill>
                <a:effectLst/>
                <a:latin typeface="-apple-system"/>
              </a:rPr>
              <a:t> </a:t>
            </a:r>
            <a:r>
              <a:rPr lang="zh-CN" altLang="en-US" b="0" i="0" dirty="0">
                <a:solidFill>
                  <a:srgbClr val="121212"/>
                </a:solidFill>
                <a:effectLst/>
                <a:latin typeface="-apple-system"/>
              </a:rPr>
              <a:t>，所以设置副本数为</a:t>
            </a:r>
            <a:r>
              <a:rPr lang="en-US" altLang="zh-CN" b="0" i="0" dirty="0">
                <a:solidFill>
                  <a:srgbClr val="121212"/>
                </a:solidFill>
                <a:effectLst/>
                <a:latin typeface="-apple-system"/>
              </a:rPr>
              <a:t>2</a:t>
            </a:r>
            <a:r>
              <a:rPr lang="zh-CN" altLang="en-US" b="0" i="0" dirty="0">
                <a:solidFill>
                  <a:srgbClr val="121212"/>
                </a:solidFill>
                <a:effectLst/>
                <a:latin typeface="-apple-system"/>
              </a:rPr>
              <a:t>。</a:t>
            </a:r>
            <a:endParaRPr lang="zh-CN" altLang="en-US" dirty="0"/>
          </a:p>
        </p:txBody>
      </p:sp>
      <p:sp>
        <p:nvSpPr>
          <p:cNvPr id="8" name="文本框 7"/>
          <p:cNvSpPr txBox="1"/>
          <p:nvPr/>
        </p:nvSpPr>
        <p:spPr>
          <a:xfrm>
            <a:off x="8202007" y="2189599"/>
            <a:ext cx="3883644" cy="2030095"/>
          </a:xfrm>
          <a:prstGeom prst="rect">
            <a:avLst/>
          </a:prstGeom>
          <a:noFill/>
          <a:ln>
            <a:solidFill>
              <a:schemeClr val="accent1"/>
            </a:solidFill>
          </a:ln>
        </p:spPr>
        <p:txBody>
          <a:bodyPr wrap="square">
            <a:spAutoFit/>
          </a:bodyPr>
          <a:lstStyle/>
          <a:p>
            <a:r>
              <a:rPr lang="en-US" altLang="zh-CN" dirty="0">
                <a:solidFill>
                  <a:srgbClr val="121212"/>
                </a:solidFill>
                <a:latin typeface="-apple-system"/>
              </a:rPr>
              <a:t>&lt;property&gt;</a:t>
            </a:r>
          </a:p>
          <a:p>
            <a:r>
              <a:rPr lang="en-US" altLang="zh-CN" dirty="0">
                <a:solidFill>
                  <a:srgbClr val="121212"/>
                </a:solidFill>
                <a:latin typeface="-apple-system"/>
              </a:rPr>
              <a:t>                &lt;name&gt;</a:t>
            </a:r>
            <a:r>
              <a:rPr lang="en-US" altLang="zh-CN" dirty="0" err="1">
                <a:solidFill>
                  <a:srgbClr val="121212"/>
                </a:solidFill>
                <a:latin typeface="-apple-system"/>
              </a:rPr>
              <a:t>dfs.permissions</a:t>
            </a:r>
            <a:r>
              <a:rPr lang="en-US" altLang="zh-CN" dirty="0">
                <a:solidFill>
                  <a:srgbClr val="121212"/>
                </a:solidFill>
                <a:latin typeface="-apple-system"/>
              </a:rPr>
              <a:t>&lt;/name&gt;</a:t>
            </a:r>
          </a:p>
          <a:p>
            <a:r>
              <a:rPr lang="en-US" altLang="zh-CN" dirty="0">
                <a:solidFill>
                  <a:srgbClr val="121212"/>
                </a:solidFill>
                <a:latin typeface="-apple-system"/>
              </a:rPr>
              <a:t>                &lt;value&gt;false&lt;/value&gt;</a:t>
            </a:r>
          </a:p>
          <a:p>
            <a:r>
              <a:rPr lang="en-US" altLang="zh-CN" dirty="0">
                <a:solidFill>
                  <a:srgbClr val="121212"/>
                </a:solidFill>
                <a:latin typeface="-apple-system"/>
              </a:rPr>
              <a:t>        &lt;/property&gt;</a:t>
            </a:r>
          </a:p>
          <a:p>
            <a:r>
              <a:rPr lang="en-US" altLang="zh-CN" dirty="0">
                <a:solidFill>
                  <a:srgbClr val="121212"/>
                </a:solidFill>
                <a:latin typeface="-apple-system"/>
              </a:rPr>
              <a:t>&lt;/configuration&gt;</a:t>
            </a:r>
            <a:endParaRPr lang="en-US" altLang="zh-C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 name="Picture 2">
            <a:extLst>
              <a:ext uri="{FF2B5EF4-FFF2-40B4-BE49-F238E27FC236}">
                <a16:creationId xmlns:a16="http://schemas.microsoft.com/office/drawing/2014/main" id="{92B1B824-3365-4A31-8C65-035DC6129F3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559" t="8859" r="8191" b="8234"/>
          <a:stretch/>
        </p:blipFill>
        <p:spPr bwMode="auto">
          <a:xfrm>
            <a:off x="8224483" y="2502742"/>
            <a:ext cx="3512110" cy="3515783"/>
          </a:xfrm>
          <a:prstGeom prst="ellipse">
            <a:avLst/>
          </a:prstGeom>
          <a:noFill/>
          <a:extLst>
            <a:ext uri="{909E8E84-426E-40DD-AFC4-6F175D3DCCD1}">
              <a14:hiddenFill xmlns:a14="http://schemas.microsoft.com/office/drawing/2010/main">
                <a:solidFill>
                  <a:srgbClr val="FFFFFF"/>
                </a:solidFill>
              </a14:hiddenFill>
            </a:ext>
          </a:extLst>
        </p:spPr>
      </p:pic>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a:extLst>
              <a:ext uri="{FF2B5EF4-FFF2-40B4-BE49-F238E27FC236}">
                <a16:creationId xmlns:a16="http://schemas.microsoft.com/office/drawing/2014/main" id="{9F679F9F-3575-4699-B5B7-F87C12550B25}"/>
              </a:ext>
            </a:extLst>
          </p:cNvPr>
          <p:cNvSpPr/>
          <p:nvPr/>
        </p:nvSpPr>
        <p:spPr>
          <a:xfrm>
            <a:off x="672076" y="1158820"/>
            <a:ext cx="11418892" cy="51161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数据科学金字塔</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9" name="标题 1">
            <a:extLst>
              <a:ext uri="{FF2B5EF4-FFF2-40B4-BE49-F238E27FC236}">
                <a16:creationId xmlns:a16="http://schemas.microsoft.com/office/drawing/2014/main" id="{9F86782C-EE77-43CF-BAE2-828559F7AB78}"/>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内容回顾</a:t>
            </a:r>
          </a:p>
        </p:txBody>
      </p:sp>
      <p:sp>
        <p:nvSpPr>
          <p:cNvPr id="2" name="灯片编号占位符 1">
            <a:extLst>
              <a:ext uri="{FF2B5EF4-FFF2-40B4-BE49-F238E27FC236}">
                <a16:creationId xmlns:a16="http://schemas.microsoft.com/office/drawing/2014/main" id="{D45B1A33-E05D-44EC-94F6-C0A3AADA6FC1}"/>
              </a:ext>
            </a:extLst>
          </p:cNvPr>
          <p:cNvSpPr>
            <a:spLocks noGrp="1"/>
          </p:cNvSpPr>
          <p:nvPr>
            <p:ph type="sldNum" sz="quarter" idx="12"/>
          </p:nvPr>
        </p:nvSpPr>
        <p:spPr>
          <a:xfrm>
            <a:off x="8620345" y="6335880"/>
            <a:ext cx="2743200" cy="365125"/>
          </a:xfrm>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5</a:t>
            </a:fld>
            <a:endParaRPr lang="zh-CN" altLang="en-US" dirty="0">
              <a:latin typeface="Times New Roman" panose="02020603050405020304" pitchFamily="18" charset="0"/>
              <a:cs typeface="Times New Roman" panose="02020603050405020304" pitchFamily="18" charset="0"/>
            </a:endParaRPr>
          </a:p>
        </p:txBody>
      </p:sp>
      <p:sp>
        <p:nvSpPr>
          <p:cNvPr id="15" name="文本框 14">
            <a:extLst>
              <a:ext uri="{FF2B5EF4-FFF2-40B4-BE49-F238E27FC236}">
                <a16:creationId xmlns:a16="http://schemas.microsoft.com/office/drawing/2014/main" id="{0072B817-6D59-4A17-B792-642799108A79}"/>
              </a:ext>
            </a:extLst>
          </p:cNvPr>
          <p:cNvSpPr txBox="1"/>
          <p:nvPr/>
        </p:nvSpPr>
        <p:spPr>
          <a:xfrm>
            <a:off x="1066439" y="1695702"/>
            <a:ext cx="2115673" cy="498663"/>
          </a:xfrm>
          <a:prstGeom prst="rect">
            <a:avLst/>
          </a:prstGeom>
          <a:noFill/>
        </p:spPr>
        <p:txBody>
          <a:bodyPr wrap="square" rtlCol="0">
            <a:spAutoFit/>
          </a:bodyPr>
          <a:lstStyle/>
          <a:p>
            <a:pPr marL="457200" indent="-457200">
              <a:lnSpc>
                <a:spcPct val="150000"/>
              </a:lnSpc>
              <a:buFont typeface="Wingdings" panose="05000000000000000000" pitchFamily="2" charset="2"/>
              <a:buChar char="Ø"/>
            </a:pP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DIKW</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金字塔</a:t>
            </a: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0" name="文本框 9">
            <a:extLst>
              <a:ext uri="{FF2B5EF4-FFF2-40B4-BE49-F238E27FC236}">
                <a16:creationId xmlns:a16="http://schemas.microsoft.com/office/drawing/2014/main" id="{8FB3CE76-9AE2-41F6-A41F-F465D3205C8E}"/>
              </a:ext>
            </a:extLst>
          </p:cNvPr>
          <p:cNvSpPr txBox="1"/>
          <p:nvPr/>
        </p:nvSpPr>
        <p:spPr>
          <a:xfrm>
            <a:off x="4843392" y="1682432"/>
            <a:ext cx="2593728" cy="499432"/>
          </a:xfrm>
          <a:prstGeom prst="rect">
            <a:avLst/>
          </a:prstGeom>
          <a:noFill/>
        </p:spPr>
        <p:txBody>
          <a:bodyPr wrap="square" rtlCol="0">
            <a:spAutoFit/>
          </a:bodyPr>
          <a:lstStyle/>
          <a:p>
            <a:pPr marL="457200" indent="-457200">
              <a:lnSpc>
                <a:spcPct val="150000"/>
              </a:lnSpc>
              <a:buFont typeface="Wingdings" panose="05000000000000000000" pitchFamily="2" charset="2"/>
              <a:buChar char="Ø"/>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数据科学金字塔</a:t>
            </a:r>
          </a:p>
        </p:txBody>
      </p:sp>
      <p:sp>
        <p:nvSpPr>
          <p:cNvPr id="11" name="文本框 10">
            <a:extLst>
              <a:ext uri="{FF2B5EF4-FFF2-40B4-BE49-F238E27FC236}">
                <a16:creationId xmlns:a16="http://schemas.microsoft.com/office/drawing/2014/main" id="{9DB06F4A-FABA-41D8-9125-D263235B7EBD}"/>
              </a:ext>
            </a:extLst>
          </p:cNvPr>
          <p:cNvSpPr txBox="1"/>
          <p:nvPr/>
        </p:nvSpPr>
        <p:spPr>
          <a:xfrm>
            <a:off x="9061824" y="1695702"/>
            <a:ext cx="2115673" cy="498663"/>
          </a:xfrm>
          <a:prstGeom prst="rect">
            <a:avLst/>
          </a:prstGeom>
          <a:noFill/>
        </p:spPr>
        <p:txBody>
          <a:bodyPr wrap="square" rtlCol="0">
            <a:spAutoFit/>
          </a:bodyPr>
          <a:lstStyle/>
          <a:p>
            <a:pPr marL="457200" indent="-457200">
              <a:lnSpc>
                <a:spcPct val="150000"/>
              </a:lnSpc>
              <a:buFont typeface="Wingdings" panose="05000000000000000000" pitchFamily="2" charset="2"/>
              <a:buChar char="Ø"/>
            </a:pP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CRISP-DM</a:t>
            </a:r>
          </a:p>
        </p:txBody>
      </p:sp>
      <p:pic>
        <p:nvPicPr>
          <p:cNvPr id="4" name="图片 3">
            <a:extLst>
              <a:ext uri="{FF2B5EF4-FFF2-40B4-BE49-F238E27FC236}">
                <a16:creationId xmlns:a16="http://schemas.microsoft.com/office/drawing/2014/main" id="{EA99CDF4-0470-46DA-8398-94BFD98B902F}"/>
              </a:ext>
            </a:extLst>
          </p:cNvPr>
          <p:cNvPicPr>
            <a:picLocks noChangeAspect="1"/>
          </p:cNvPicPr>
          <p:nvPr/>
        </p:nvPicPr>
        <p:blipFill rotWithShape="1">
          <a:blip r:embed="rId4">
            <a:extLst>
              <a:ext uri="{28A0092B-C50C-407E-A947-70E740481C1C}">
                <a14:useLocalDpi xmlns:a14="http://schemas.microsoft.com/office/drawing/2010/main" val="0"/>
              </a:ext>
            </a:extLst>
          </a:blip>
          <a:srcRect l="22277" r="22057"/>
          <a:stretch/>
        </p:blipFill>
        <p:spPr>
          <a:xfrm>
            <a:off x="400409" y="2316108"/>
            <a:ext cx="3699008" cy="4040025"/>
          </a:xfrm>
          <a:prstGeom prst="rect">
            <a:avLst/>
          </a:prstGeom>
        </p:spPr>
      </p:pic>
      <p:grpSp>
        <p:nvGrpSpPr>
          <p:cNvPr id="29" name="组合 28">
            <a:extLst>
              <a:ext uri="{FF2B5EF4-FFF2-40B4-BE49-F238E27FC236}">
                <a16:creationId xmlns:a16="http://schemas.microsoft.com/office/drawing/2014/main" id="{2F0779ED-DE27-4FF3-B5C3-EE507AC34EBA}"/>
              </a:ext>
            </a:extLst>
          </p:cNvPr>
          <p:cNvGrpSpPr/>
          <p:nvPr/>
        </p:nvGrpSpPr>
        <p:grpSpPr>
          <a:xfrm>
            <a:off x="4099417" y="1852227"/>
            <a:ext cx="4300451" cy="4503906"/>
            <a:chOff x="6773950" y="1449363"/>
            <a:chExt cx="4300451" cy="4503906"/>
          </a:xfrm>
        </p:grpSpPr>
        <p:cxnSp>
          <p:nvCxnSpPr>
            <p:cNvPr id="30" name="直接箭头连接符 29">
              <a:extLst>
                <a:ext uri="{FF2B5EF4-FFF2-40B4-BE49-F238E27FC236}">
                  <a16:creationId xmlns:a16="http://schemas.microsoft.com/office/drawing/2014/main" id="{F81A1C3D-5966-4C0A-B8AA-C584A49DBEE7}"/>
                </a:ext>
              </a:extLst>
            </p:cNvPr>
            <p:cNvCxnSpPr>
              <a:cxnSpLocks/>
            </p:cNvCxnSpPr>
            <p:nvPr/>
          </p:nvCxnSpPr>
          <p:spPr>
            <a:xfrm flipV="1">
              <a:off x="6773950" y="1984587"/>
              <a:ext cx="2171224" cy="360572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1" name="等腰三角形 30">
              <a:extLst>
                <a:ext uri="{FF2B5EF4-FFF2-40B4-BE49-F238E27FC236}">
                  <a16:creationId xmlns:a16="http://schemas.microsoft.com/office/drawing/2014/main" id="{DC4A09CB-5327-4CE6-98A1-28D4E56BC082}"/>
                </a:ext>
              </a:extLst>
            </p:cNvPr>
            <p:cNvSpPr/>
            <p:nvPr/>
          </p:nvSpPr>
          <p:spPr>
            <a:xfrm>
              <a:off x="6949893" y="2131603"/>
              <a:ext cx="4124508" cy="3452334"/>
            </a:xfrm>
            <a:prstGeom prst="triangle">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cxnSp>
          <p:nvCxnSpPr>
            <p:cNvPr id="32" name="直接连接符 31">
              <a:extLst>
                <a:ext uri="{FF2B5EF4-FFF2-40B4-BE49-F238E27FC236}">
                  <a16:creationId xmlns:a16="http://schemas.microsoft.com/office/drawing/2014/main" id="{0ED35266-A244-4CE7-AA98-DB92926873C7}"/>
                </a:ext>
              </a:extLst>
            </p:cNvPr>
            <p:cNvCxnSpPr>
              <a:cxnSpLocks/>
            </p:cNvCxnSpPr>
            <p:nvPr/>
          </p:nvCxnSpPr>
          <p:spPr>
            <a:xfrm flipV="1">
              <a:off x="7398685" y="4835545"/>
              <a:ext cx="3226925" cy="16103"/>
            </a:xfrm>
            <a:prstGeom prst="line">
              <a:avLst/>
            </a:prstGeom>
          </p:spPr>
          <p:style>
            <a:lnRef idx="3">
              <a:schemeClr val="dk1"/>
            </a:lnRef>
            <a:fillRef idx="0">
              <a:schemeClr val="dk1"/>
            </a:fillRef>
            <a:effectRef idx="2">
              <a:schemeClr val="dk1"/>
            </a:effectRef>
            <a:fontRef idx="minor">
              <a:schemeClr val="tx1"/>
            </a:fontRef>
          </p:style>
        </p:cxnSp>
        <p:cxnSp>
          <p:nvCxnSpPr>
            <p:cNvPr id="33" name="直接连接符 32">
              <a:extLst>
                <a:ext uri="{FF2B5EF4-FFF2-40B4-BE49-F238E27FC236}">
                  <a16:creationId xmlns:a16="http://schemas.microsoft.com/office/drawing/2014/main" id="{A3BD0160-E231-470A-985B-395731868D34}"/>
                </a:ext>
              </a:extLst>
            </p:cNvPr>
            <p:cNvCxnSpPr>
              <a:cxnSpLocks/>
            </p:cNvCxnSpPr>
            <p:nvPr/>
          </p:nvCxnSpPr>
          <p:spPr>
            <a:xfrm>
              <a:off x="7733776" y="4300740"/>
              <a:ext cx="2556743" cy="3535"/>
            </a:xfrm>
            <a:prstGeom prst="line">
              <a:avLst/>
            </a:prstGeom>
          </p:spPr>
          <p:style>
            <a:lnRef idx="3">
              <a:schemeClr val="dk1"/>
            </a:lnRef>
            <a:fillRef idx="0">
              <a:schemeClr val="dk1"/>
            </a:fillRef>
            <a:effectRef idx="2">
              <a:schemeClr val="dk1"/>
            </a:effectRef>
            <a:fontRef idx="minor">
              <a:schemeClr val="tx1"/>
            </a:fontRef>
          </p:style>
        </p:cxnSp>
        <p:cxnSp>
          <p:nvCxnSpPr>
            <p:cNvPr id="34" name="直接连接符 33">
              <a:extLst>
                <a:ext uri="{FF2B5EF4-FFF2-40B4-BE49-F238E27FC236}">
                  <a16:creationId xmlns:a16="http://schemas.microsoft.com/office/drawing/2014/main" id="{D0954B93-7C3C-421D-B082-03EEC51F707E}"/>
                </a:ext>
              </a:extLst>
            </p:cNvPr>
            <p:cNvCxnSpPr>
              <a:cxnSpLocks/>
            </p:cNvCxnSpPr>
            <p:nvPr/>
          </p:nvCxnSpPr>
          <p:spPr>
            <a:xfrm>
              <a:off x="8022177" y="3761420"/>
              <a:ext cx="1979941" cy="0"/>
            </a:xfrm>
            <a:prstGeom prst="line">
              <a:avLst/>
            </a:prstGeom>
          </p:spPr>
          <p:style>
            <a:lnRef idx="3">
              <a:schemeClr val="dk1"/>
            </a:lnRef>
            <a:fillRef idx="0">
              <a:schemeClr val="dk1"/>
            </a:fillRef>
            <a:effectRef idx="2">
              <a:schemeClr val="dk1"/>
            </a:effectRef>
            <a:fontRef idx="minor">
              <a:schemeClr val="tx1"/>
            </a:fontRef>
          </p:style>
        </p:cxnSp>
        <p:cxnSp>
          <p:nvCxnSpPr>
            <p:cNvPr id="35" name="直接连接符 34">
              <a:extLst>
                <a:ext uri="{FF2B5EF4-FFF2-40B4-BE49-F238E27FC236}">
                  <a16:creationId xmlns:a16="http://schemas.microsoft.com/office/drawing/2014/main" id="{6AFF4F91-1593-48C1-81BB-7299AEBEF871}"/>
                </a:ext>
              </a:extLst>
            </p:cNvPr>
            <p:cNvCxnSpPr>
              <a:cxnSpLocks/>
            </p:cNvCxnSpPr>
            <p:nvPr/>
          </p:nvCxnSpPr>
          <p:spPr>
            <a:xfrm>
              <a:off x="8335365" y="3222100"/>
              <a:ext cx="1353564" cy="0"/>
            </a:xfrm>
            <a:prstGeom prst="line">
              <a:avLst/>
            </a:prstGeom>
          </p:spPr>
          <p:style>
            <a:lnRef idx="3">
              <a:schemeClr val="dk1"/>
            </a:lnRef>
            <a:fillRef idx="0">
              <a:schemeClr val="dk1"/>
            </a:fillRef>
            <a:effectRef idx="2">
              <a:schemeClr val="dk1"/>
            </a:effectRef>
            <a:fontRef idx="minor">
              <a:schemeClr val="tx1"/>
            </a:fontRef>
          </p:style>
        </p:cxnSp>
        <p:sp>
          <p:nvSpPr>
            <p:cNvPr id="36" name="文本框 35">
              <a:extLst>
                <a:ext uri="{FF2B5EF4-FFF2-40B4-BE49-F238E27FC236}">
                  <a16:creationId xmlns:a16="http://schemas.microsoft.com/office/drawing/2014/main" id="{607B91DC-6C99-477A-92E9-E38188486B80}"/>
                </a:ext>
              </a:extLst>
            </p:cNvPr>
            <p:cNvSpPr txBox="1"/>
            <p:nvPr/>
          </p:nvSpPr>
          <p:spPr>
            <a:xfrm>
              <a:off x="8530563" y="2690830"/>
              <a:ext cx="963168" cy="523220"/>
            </a:xfrm>
            <a:prstGeom prst="rect">
              <a:avLst/>
            </a:prstGeom>
            <a:noFill/>
          </p:spPr>
          <p:txBody>
            <a:bodyPr wrap="square" rtlCol="0">
              <a:spAutoFit/>
            </a:bodyPr>
            <a:lstStyle/>
            <a:p>
              <a:pPr algn="ctr"/>
              <a:r>
                <a:rPr lang="en-US" altLang="zh-CN" sz="1400" b="1" dirty="0">
                  <a:latin typeface="Times New Roman" panose="02020603050405020304" pitchFamily="18" charset="0"/>
                  <a:cs typeface="Times New Roman" panose="02020603050405020304" pitchFamily="18" charset="0"/>
                </a:rPr>
                <a:t>Decision</a:t>
              </a:r>
            </a:p>
            <a:p>
              <a:pPr algn="ctr"/>
              <a:r>
                <a:rPr lang="en-US" altLang="zh-CN" sz="1400" b="1" dirty="0">
                  <a:latin typeface="Times New Roman" panose="02020603050405020304" pitchFamily="18" charset="0"/>
                  <a:cs typeface="Times New Roman" panose="02020603050405020304" pitchFamily="18" charset="0"/>
                </a:rPr>
                <a:t>Making</a:t>
              </a:r>
              <a:endParaRPr lang="zh-CN" altLang="en-US" sz="1400" b="1" dirty="0">
                <a:latin typeface="Times New Roman" panose="02020603050405020304" pitchFamily="18" charset="0"/>
                <a:cs typeface="Times New Roman" panose="02020603050405020304" pitchFamily="18" charset="0"/>
              </a:endParaRPr>
            </a:p>
          </p:txBody>
        </p:sp>
        <p:sp>
          <p:nvSpPr>
            <p:cNvPr id="37" name="文本框 36">
              <a:extLst>
                <a:ext uri="{FF2B5EF4-FFF2-40B4-BE49-F238E27FC236}">
                  <a16:creationId xmlns:a16="http://schemas.microsoft.com/office/drawing/2014/main" id="{AC9F139F-8613-425C-9801-86F86D87002B}"/>
                </a:ext>
              </a:extLst>
            </p:cNvPr>
            <p:cNvSpPr txBox="1"/>
            <p:nvPr/>
          </p:nvSpPr>
          <p:spPr>
            <a:xfrm>
              <a:off x="8530563" y="3230150"/>
              <a:ext cx="963168" cy="523220"/>
            </a:xfrm>
            <a:prstGeom prst="rect">
              <a:avLst/>
            </a:prstGeom>
            <a:noFill/>
          </p:spPr>
          <p:txBody>
            <a:bodyPr wrap="square" rtlCol="0">
              <a:spAutoFit/>
            </a:bodyPr>
            <a:lstStyle/>
            <a:p>
              <a:pPr algn="ctr"/>
              <a:r>
                <a:rPr lang="en-US" altLang="zh-CN" sz="1400" b="1" dirty="0">
                  <a:latin typeface="Times New Roman" panose="02020603050405020304" pitchFamily="18" charset="0"/>
                  <a:cs typeface="Times New Roman" panose="02020603050405020304" pitchFamily="18" charset="0"/>
                </a:rPr>
                <a:t>Machine</a:t>
              </a:r>
            </a:p>
            <a:p>
              <a:pPr algn="ctr"/>
              <a:r>
                <a:rPr lang="en-US" altLang="zh-CN" sz="1400" b="1" dirty="0">
                  <a:latin typeface="Times New Roman" panose="02020603050405020304" pitchFamily="18" charset="0"/>
                  <a:cs typeface="Times New Roman" panose="02020603050405020304" pitchFamily="18" charset="0"/>
                </a:rPr>
                <a:t>Learning</a:t>
              </a:r>
            </a:p>
          </p:txBody>
        </p:sp>
        <p:sp>
          <p:nvSpPr>
            <p:cNvPr id="38" name="文本框 37">
              <a:extLst>
                <a:ext uri="{FF2B5EF4-FFF2-40B4-BE49-F238E27FC236}">
                  <a16:creationId xmlns:a16="http://schemas.microsoft.com/office/drawing/2014/main" id="{ADC885AD-8A83-4E43-A3A0-7D74F7C3C2DB}"/>
                </a:ext>
              </a:extLst>
            </p:cNvPr>
            <p:cNvSpPr txBox="1"/>
            <p:nvPr/>
          </p:nvSpPr>
          <p:spPr>
            <a:xfrm>
              <a:off x="8426931" y="3769470"/>
              <a:ext cx="1170432" cy="523220"/>
            </a:xfrm>
            <a:prstGeom prst="rect">
              <a:avLst/>
            </a:prstGeom>
            <a:noFill/>
          </p:spPr>
          <p:txBody>
            <a:bodyPr wrap="square" rtlCol="0">
              <a:spAutoFit/>
            </a:bodyPr>
            <a:lstStyle/>
            <a:p>
              <a:pPr algn="ctr"/>
              <a:r>
                <a:rPr lang="en-US" altLang="zh-CN" sz="1400" b="1" dirty="0">
                  <a:latin typeface="Times New Roman" panose="02020603050405020304" pitchFamily="18" charset="0"/>
                  <a:cs typeface="Times New Roman" panose="02020603050405020304" pitchFamily="18" charset="0"/>
                </a:rPr>
                <a:t>Data </a:t>
              </a:r>
            </a:p>
            <a:p>
              <a:pPr algn="ctr"/>
              <a:r>
                <a:rPr lang="en-US" altLang="zh-CN" sz="1400" b="1" dirty="0">
                  <a:latin typeface="Times New Roman" panose="02020603050405020304" pitchFamily="18" charset="0"/>
                  <a:cs typeface="Times New Roman" panose="02020603050405020304" pitchFamily="18" charset="0"/>
                </a:rPr>
                <a:t>Exploration</a:t>
              </a:r>
            </a:p>
          </p:txBody>
        </p:sp>
        <p:sp>
          <p:nvSpPr>
            <p:cNvPr id="39" name="文本框 38">
              <a:extLst>
                <a:ext uri="{FF2B5EF4-FFF2-40B4-BE49-F238E27FC236}">
                  <a16:creationId xmlns:a16="http://schemas.microsoft.com/office/drawing/2014/main" id="{2A8EB171-7686-4C50-9AFD-A1CF46886181}"/>
                </a:ext>
              </a:extLst>
            </p:cNvPr>
            <p:cNvSpPr txBox="1"/>
            <p:nvPr/>
          </p:nvSpPr>
          <p:spPr>
            <a:xfrm>
              <a:off x="7627134" y="4312325"/>
              <a:ext cx="2770027" cy="523220"/>
            </a:xfrm>
            <a:prstGeom prst="rect">
              <a:avLst/>
            </a:prstGeom>
            <a:noFill/>
          </p:spPr>
          <p:txBody>
            <a:bodyPr wrap="square" rtlCol="0">
              <a:spAutoFit/>
            </a:bodyPr>
            <a:lstStyle/>
            <a:p>
              <a:pPr algn="ctr"/>
              <a:r>
                <a:rPr lang="en-US" altLang="zh-CN" sz="1400" b="1" dirty="0">
                  <a:latin typeface="Times New Roman" panose="02020603050405020304" pitchFamily="18" charset="0"/>
                  <a:cs typeface="Times New Roman" panose="02020603050405020304" pitchFamily="18" charset="0"/>
                </a:rPr>
                <a:t>Data  Aggregating</a:t>
              </a:r>
            </a:p>
            <a:p>
              <a:pPr algn="ctr"/>
              <a:r>
                <a:rPr lang="en-US" altLang="zh-CN" sz="1400" b="1" dirty="0">
                  <a:latin typeface="Times New Roman" panose="02020603050405020304" pitchFamily="18" charset="0"/>
                  <a:cs typeface="Times New Roman" panose="02020603050405020304" pitchFamily="18" charset="0"/>
                </a:rPr>
                <a:t>Preprocessing</a:t>
              </a:r>
              <a:r>
                <a:rPr lang="en-US" altLang="zh-CN" sz="1400" dirty="0">
                  <a:latin typeface="Times New Roman" panose="02020603050405020304" pitchFamily="18" charset="0"/>
                  <a:cs typeface="Times New Roman" panose="02020603050405020304" pitchFamily="18" charset="0"/>
                </a:rPr>
                <a:t> </a:t>
              </a:r>
              <a:r>
                <a:rPr lang="en-US" altLang="zh-CN" sz="1400" b="1" dirty="0">
                  <a:latin typeface="Times New Roman" panose="02020603050405020304" pitchFamily="18" charset="0"/>
                  <a:cs typeface="Times New Roman" panose="02020603050405020304" pitchFamily="18" charset="0"/>
                </a:rPr>
                <a:t>and</a:t>
              </a:r>
              <a:r>
                <a:rPr lang="en-US" altLang="zh-CN" sz="1400" dirty="0">
                  <a:latin typeface="Times New Roman" panose="02020603050405020304" pitchFamily="18" charset="0"/>
                  <a:cs typeface="Times New Roman" panose="02020603050405020304" pitchFamily="18" charset="0"/>
                </a:rPr>
                <a:t> </a:t>
              </a:r>
              <a:r>
                <a:rPr lang="en-US" altLang="zh-CN" sz="1400" b="1" dirty="0">
                  <a:latin typeface="Times New Roman" panose="02020603050405020304" pitchFamily="18" charset="0"/>
                  <a:cs typeface="Times New Roman" panose="02020603050405020304" pitchFamily="18" charset="0"/>
                </a:rPr>
                <a:t>Warehousing</a:t>
              </a:r>
            </a:p>
          </p:txBody>
        </p:sp>
        <p:sp>
          <p:nvSpPr>
            <p:cNvPr id="40" name="文本框 39">
              <a:extLst>
                <a:ext uri="{FF2B5EF4-FFF2-40B4-BE49-F238E27FC236}">
                  <a16:creationId xmlns:a16="http://schemas.microsoft.com/office/drawing/2014/main" id="{65ABEAFF-907C-45A9-B1AD-0F24C020D77A}"/>
                </a:ext>
              </a:extLst>
            </p:cNvPr>
            <p:cNvSpPr txBox="1"/>
            <p:nvPr/>
          </p:nvSpPr>
          <p:spPr>
            <a:xfrm>
              <a:off x="7099527" y="4851648"/>
              <a:ext cx="3825240" cy="738664"/>
            </a:xfrm>
            <a:prstGeom prst="rect">
              <a:avLst/>
            </a:prstGeom>
            <a:noFill/>
          </p:spPr>
          <p:txBody>
            <a:bodyPr wrap="square" rtlCol="0">
              <a:spAutoFit/>
            </a:bodyPr>
            <a:lstStyle/>
            <a:p>
              <a:pPr algn="ctr"/>
              <a:r>
                <a:rPr lang="en-US" altLang="zh-CN" sz="1400" b="1" dirty="0">
                  <a:latin typeface="Times New Roman" panose="02020603050405020304" pitchFamily="18" charset="0"/>
                  <a:cs typeface="Times New Roman" panose="02020603050405020304" pitchFamily="18" charset="0"/>
                </a:rPr>
                <a:t>Data Sources </a:t>
              </a:r>
            </a:p>
            <a:p>
              <a:pPr algn="ctr"/>
              <a:r>
                <a:rPr lang="en-US" altLang="zh-CN" sz="1400" dirty="0">
                  <a:latin typeface="Times New Roman" panose="02020603050405020304" pitchFamily="18" charset="0"/>
                  <a:cs typeface="Times New Roman" panose="02020603050405020304" pitchFamily="18" charset="0"/>
                </a:rPr>
                <a:t>transactional, operational,</a:t>
              </a:r>
            </a:p>
            <a:p>
              <a:pPr algn="ctr"/>
              <a:r>
                <a:rPr lang="en-US" altLang="zh-CN" sz="1400" dirty="0">
                  <a:latin typeface="Times New Roman" panose="02020603050405020304" pitchFamily="18" charset="0"/>
                  <a:cs typeface="Times New Roman" panose="02020603050405020304" pitchFamily="18" charset="0"/>
                </a:rPr>
                <a:t>social, environmental,…</a:t>
              </a:r>
            </a:p>
          </p:txBody>
        </p:sp>
        <p:sp>
          <p:nvSpPr>
            <p:cNvPr id="41" name="文本框 40">
              <a:extLst>
                <a:ext uri="{FF2B5EF4-FFF2-40B4-BE49-F238E27FC236}">
                  <a16:creationId xmlns:a16="http://schemas.microsoft.com/office/drawing/2014/main" id="{F370BF0B-ADD1-4FAB-9A0D-74443D1C4684}"/>
                </a:ext>
              </a:extLst>
            </p:cNvPr>
            <p:cNvSpPr txBox="1"/>
            <p:nvPr/>
          </p:nvSpPr>
          <p:spPr>
            <a:xfrm>
              <a:off x="7893892" y="5583937"/>
              <a:ext cx="2236510" cy="369332"/>
            </a:xfrm>
            <a:prstGeom prst="rect">
              <a:avLst/>
            </a:prstGeom>
            <a:noFill/>
          </p:spPr>
          <p:txBody>
            <a:bodyPr wrap="none" rtlCol="0">
              <a:spAutoFit/>
            </a:bodyPr>
            <a:lstStyle/>
            <a:p>
              <a:pPr algn="ctr"/>
              <a:r>
                <a:rPr lang="en-US" altLang="zh-CN" dirty="0">
                  <a:latin typeface="Times New Roman" panose="02020603050405020304" pitchFamily="18" charset="0"/>
                  <a:cs typeface="Times New Roman" panose="02020603050405020304" pitchFamily="18" charset="0"/>
                </a:rPr>
                <a:t>Data Science Pyramid</a:t>
              </a:r>
              <a:endParaRPr lang="zh-CN" altLang="en-US" dirty="0">
                <a:latin typeface="Times New Roman" panose="02020603050405020304" pitchFamily="18" charset="0"/>
                <a:cs typeface="Times New Roman" panose="02020603050405020304" pitchFamily="18" charset="0"/>
              </a:endParaRPr>
            </a:p>
          </p:txBody>
        </p:sp>
        <p:sp>
          <p:nvSpPr>
            <p:cNvPr id="42" name="文本框 41">
              <a:extLst>
                <a:ext uri="{FF2B5EF4-FFF2-40B4-BE49-F238E27FC236}">
                  <a16:creationId xmlns:a16="http://schemas.microsoft.com/office/drawing/2014/main" id="{2643348F-ACF5-40E5-8B09-9443F67A02C6}"/>
                </a:ext>
              </a:extLst>
            </p:cNvPr>
            <p:cNvSpPr txBox="1"/>
            <p:nvPr/>
          </p:nvSpPr>
          <p:spPr>
            <a:xfrm rot="18063433">
              <a:off x="5523202" y="3485531"/>
              <a:ext cx="4410890" cy="338554"/>
            </a:xfrm>
            <a:prstGeom prst="rect">
              <a:avLst/>
            </a:prstGeom>
            <a:noFill/>
          </p:spPr>
          <p:txBody>
            <a:bodyPr wrap="square">
              <a:spAutoFit/>
            </a:bodyPr>
            <a:lstStyle/>
            <a:p>
              <a:r>
                <a:rPr lang="en-US" altLang="zh-CN" sz="1600" dirty="0">
                  <a:latin typeface="Times New Roman" panose="02020603050405020304" pitchFamily="18" charset="0"/>
                  <a:cs typeface="Times New Roman" panose="02020603050405020304" pitchFamily="18" charset="0"/>
                </a:rPr>
                <a:t>Increasing potential to support business decisions</a:t>
              </a:r>
            </a:p>
          </p:txBody>
        </p:sp>
      </p:grpSp>
    </p:spTree>
    <p:extLst>
      <p:ext uri="{BB962C8B-B14F-4D97-AF65-F5344CB8AC3E}">
        <p14:creationId xmlns:p14="http://schemas.microsoft.com/office/powerpoint/2010/main" val="228373660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4" name="内容占位符 2"/>
          <p:cNvSpPr txBox="1"/>
          <p:nvPr/>
        </p:nvSpPr>
        <p:spPr>
          <a:xfrm>
            <a:off x="1012190" y="1350010"/>
            <a:ext cx="5020945" cy="41846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 修改</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mapred-site.xml</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和</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slaves</a:t>
            </a:r>
          </a:p>
        </p:txBody>
      </p:sp>
      <p:sp>
        <p:nvSpPr>
          <p:cNvPr id="2" name="文本框 1"/>
          <p:cNvSpPr txBox="1"/>
          <p:nvPr/>
        </p:nvSpPr>
        <p:spPr>
          <a:xfrm>
            <a:off x="1779270" y="2546985"/>
            <a:ext cx="4015740" cy="2306955"/>
          </a:xfrm>
          <a:prstGeom prst="rect">
            <a:avLst/>
          </a:prstGeom>
          <a:noFill/>
        </p:spPr>
        <p:txBody>
          <a:bodyPr wrap="square" rtlCol="0">
            <a:spAutoFit/>
          </a:bodyPr>
          <a:lstStyle/>
          <a:p>
            <a:pPr indent="0">
              <a:buFont typeface="Arial" panose="020B0604020202020204" pitchFamily="34" charset="0"/>
              <a:buNone/>
            </a:pPr>
            <a:r>
              <a:rPr lang="en-US" altLang="zh-CN" dirty="0">
                <a:latin typeface="Arial" panose="020B0604020202020204" pitchFamily="34" charset="0"/>
                <a:cs typeface="Arial" panose="020B0604020202020204" pitchFamily="34" charset="0"/>
                <a:sym typeface="+mn-ea"/>
              </a:rPr>
              <a:t>&lt;configuration&gt;</a:t>
            </a:r>
            <a:endParaRPr lang="en-US" altLang="zh-CN" dirty="0">
              <a:latin typeface="Arial" panose="020B0604020202020204" pitchFamily="34" charset="0"/>
              <a:cs typeface="Arial" panose="020B0604020202020204" pitchFamily="34" charset="0"/>
            </a:endParaRPr>
          </a:p>
          <a:p>
            <a:r>
              <a:rPr lang="en-US" altLang="zh-CN" dirty="0">
                <a:latin typeface="Arial" panose="020B0604020202020204" pitchFamily="34" charset="0"/>
                <a:cs typeface="Arial" panose="020B0604020202020204" pitchFamily="34" charset="0"/>
                <a:sym typeface="+mn-ea"/>
              </a:rPr>
              <a:t>        &lt;property&gt;</a:t>
            </a:r>
            <a:endParaRPr lang="en-US" altLang="zh-CN" dirty="0">
              <a:latin typeface="Arial" panose="020B0604020202020204" pitchFamily="34" charset="0"/>
              <a:cs typeface="Arial" panose="020B0604020202020204" pitchFamily="34" charset="0"/>
            </a:endParaRPr>
          </a:p>
          <a:p>
            <a:r>
              <a:rPr lang="en-US" altLang="zh-CN" dirty="0">
                <a:latin typeface="Arial" panose="020B0604020202020204" pitchFamily="34" charset="0"/>
                <a:cs typeface="Arial" panose="020B0604020202020204" pitchFamily="34" charset="0"/>
                <a:sym typeface="+mn-ea"/>
              </a:rPr>
              <a:t>          &lt;name&gt;</a:t>
            </a:r>
            <a:r>
              <a:rPr lang="en-US" altLang="zh-CN" dirty="0" err="1">
                <a:latin typeface="Arial" panose="020B0604020202020204" pitchFamily="34" charset="0"/>
                <a:cs typeface="Arial" panose="020B0604020202020204" pitchFamily="34" charset="0"/>
                <a:sym typeface="+mn-ea"/>
              </a:rPr>
              <a:t>mapred.job.tracker</a:t>
            </a:r>
            <a:r>
              <a:rPr lang="en-US" altLang="zh-CN" dirty="0">
                <a:latin typeface="Arial" panose="020B0604020202020204" pitchFamily="34" charset="0"/>
                <a:cs typeface="Arial" panose="020B0604020202020204" pitchFamily="34" charset="0"/>
                <a:sym typeface="+mn-ea"/>
              </a:rPr>
              <a:t>&lt;/name&gt;</a:t>
            </a:r>
            <a:endParaRPr lang="en-US" altLang="zh-CN" dirty="0">
              <a:latin typeface="Arial" panose="020B0604020202020204" pitchFamily="34" charset="0"/>
              <a:cs typeface="Arial" panose="020B0604020202020204" pitchFamily="34" charset="0"/>
            </a:endParaRPr>
          </a:p>
          <a:p>
            <a:r>
              <a:rPr lang="en-US" altLang="zh-CN" dirty="0">
                <a:latin typeface="Arial" panose="020B0604020202020204" pitchFamily="34" charset="0"/>
                <a:cs typeface="Arial" panose="020B0604020202020204" pitchFamily="34" charset="0"/>
                <a:sym typeface="+mn-ea"/>
              </a:rPr>
              <a:t>                &lt;value&gt;master:9001&lt;/value&gt;</a:t>
            </a:r>
            <a:endParaRPr lang="en-US" altLang="zh-CN" dirty="0">
              <a:latin typeface="Arial" panose="020B0604020202020204" pitchFamily="34" charset="0"/>
              <a:cs typeface="Arial" panose="020B0604020202020204" pitchFamily="34" charset="0"/>
            </a:endParaRPr>
          </a:p>
          <a:p>
            <a:r>
              <a:rPr lang="en-US" altLang="zh-CN" dirty="0">
                <a:latin typeface="Arial" panose="020B0604020202020204" pitchFamily="34" charset="0"/>
                <a:cs typeface="Arial" panose="020B0604020202020204" pitchFamily="34" charset="0"/>
                <a:sym typeface="+mn-ea"/>
              </a:rPr>
              <a:t>        &lt;/property&gt;</a:t>
            </a:r>
            <a:endParaRPr lang="en-US" altLang="zh-CN" dirty="0">
              <a:latin typeface="Arial" panose="020B0604020202020204" pitchFamily="34" charset="0"/>
              <a:cs typeface="Arial" panose="020B0604020202020204" pitchFamily="34" charset="0"/>
            </a:endParaRPr>
          </a:p>
          <a:p>
            <a:r>
              <a:rPr lang="en-US" altLang="zh-CN" dirty="0">
                <a:latin typeface="Arial" panose="020B0604020202020204" pitchFamily="34" charset="0"/>
                <a:cs typeface="Arial" panose="020B0604020202020204" pitchFamily="34" charset="0"/>
                <a:sym typeface="+mn-ea"/>
              </a:rPr>
              <a:t>&lt;/configuration&gt;</a:t>
            </a:r>
            <a:endParaRPr lang="zh-CN" altLang="en-US"/>
          </a:p>
        </p:txBody>
      </p:sp>
      <p:pic>
        <p:nvPicPr>
          <p:cNvPr id="3" name="图片 2"/>
          <p:cNvPicPr>
            <a:picLocks noChangeAspect="1"/>
          </p:cNvPicPr>
          <p:nvPr/>
        </p:nvPicPr>
        <p:blipFill>
          <a:blip r:embed="rId6"/>
          <a:stretch>
            <a:fillRect/>
          </a:stretch>
        </p:blipFill>
        <p:spPr>
          <a:xfrm>
            <a:off x="5795010" y="2206625"/>
            <a:ext cx="5661025" cy="3698875"/>
          </a:xfrm>
          <a:prstGeom prst="rect">
            <a:avLst/>
          </a:prstGeom>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4" name="内容占位符 2"/>
          <p:cNvSpPr txBox="1"/>
          <p:nvPr/>
        </p:nvSpPr>
        <p:spPr>
          <a:xfrm>
            <a:off x="1012190" y="1350010"/>
            <a:ext cx="5020945" cy="41846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 修改</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yarn-site.xml</a:t>
            </a:r>
          </a:p>
        </p:txBody>
      </p:sp>
      <p:sp>
        <p:nvSpPr>
          <p:cNvPr id="3" name="文本框 2"/>
          <p:cNvSpPr txBox="1"/>
          <p:nvPr/>
        </p:nvSpPr>
        <p:spPr>
          <a:xfrm>
            <a:off x="2179955" y="1986915"/>
            <a:ext cx="7766050" cy="4799965"/>
          </a:xfrm>
          <a:prstGeom prst="rect">
            <a:avLst/>
          </a:prstGeom>
          <a:noFill/>
        </p:spPr>
        <p:txBody>
          <a:bodyPr wrap="square" rtlCol="0">
            <a:spAutoFit/>
          </a:bodyPr>
          <a:lstStyle/>
          <a:p>
            <a:r>
              <a:rPr lang="en-US" altLang="zh-CN" dirty="0"/>
              <a:t>&lt;configuration&gt;</a:t>
            </a:r>
          </a:p>
          <a:p>
            <a:r>
              <a:rPr lang="zh-CN" altLang="en-US" dirty="0"/>
              <a:t>&lt;property&gt;</a:t>
            </a:r>
          </a:p>
          <a:p>
            <a:r>
              <a:rPr lang="zh-CN" altLang="en-US" dirty="0"/>
              <a:t>  &lt;name&gt;yarn.resourcemanager.hostname&lt;/name&gt;</a:t>
            </a:r>
          </a:p>
          <a:p>
            <a:r>
              <a:rPr lang="zh-CN" altLang="en-US" dirty="0"/>
              <a:t>  &lt;value&gt;master&lt;/value&gt;</a:t>
            </a:r>
          </a:p>
          <a:p>
            <a:r>
              <a:rPr lang="zh-CN" altLang="en-US" dirty="0"/>
              <a:t>&lt;/property&gt;</a:t>
            </a:r>
          </a:p>
          <a:p>
            <a:r>
              <a:rPr lang="zh-CN" altLang="en-US" dirty="0"/>
              <a:t>&lt;property&gt;</a:t>
            </a:r>
          </a:p>
          <a:p>
            <a:r>
              <a:rPr lang="zh-CN" altLang="en-US" dirty="0"/>
              <a:t>  &lt;name&gt;yarn.resourcemanager.address&lt;/name&gt;</a:t>
            </a:r>
          </a:p>
          <a:p>
            <a:r>
              <a:rPr lang="zh-CN" altLang="en-US" dirty="0"/>
              <a:t>  &lt;value&gt;${yarn.resourcemanager.hostname}:8032&lt;/value&gt;</a:t>
            </a:r>
          </a:p>
          <a:p>
            <a:r>
              <a:rPr lang="zh-CN" altLang="en-US" dirty="0"/>
              <a:t>&lt;/property&gt;</a:t>
            </a:r>
          </a:p>
          <a:p>
            <a:r>
              <a:rPr lang="zh-CN" altLang="en-US" dirty="0"/>
              <a:t>&lt;property&gt;</a:t>
            </a:r>
          </a:p>
          <a:p>
            <a:r>
              <a:rPr lang="zh-CN" altLang="en-US" dirty="0"/>
              <a:t>  &lt;name&gt;yarn.resourcemanager.scheduler.address&lt;/name&gt;</a:t>
            </a:r>
          </a:p>
          <a:p>
            <a:r>
              <a:rPr lang="zh-CN" altLang="en-US" dirty="0"/>
              <a:t>  &lt;value&gt;${yarn.resourcemanager.hostname}:8030&lt;/value&gt;</a:t>
            </a:r>
          </a:p>
          <a:p>
            <a:r>
              <a:rPr lang="zh-CN" altLang="en-US" dirty="0"/>
              <a:t>&lt;/property&gt;</a:t>
            </a:r>
          </a:p>
          <a:p>
            <a:r>
              <a:rPr lang="zh-CN" altLang="en-US" dirty="0">
                <a:sym typeface="+mn-ea"/>
              </a:rPr>
              <a:t>&lt;property&gt;</a:t>
            </a:r>
            <a:endParaRPr lang="zh-CN" altLang="en-US" dirty="0"/>
          </a:p>
          <a:p>
            <a:r>
              <a:rPr lang="zh-CN" altLang="en-US" dirty="0">
                <a:sym typeface="+mn-ea"/>
              </a:rPr>
              <a:t>   &lt;name&gt;yarn.resourcemanager.resource-tracker.address&lt;/name&gt;</a:t>
            </a:r>
            <a:endParaRPr lang="zh-CN" altLang="en-US" dirty="0"/>
          </a:p>
          <a:p>
            <a:r>
              <a:rPr lang="zh-CN" altLang="en-US" dirty="0">
                <a:sym typeface="+mn-ea"/>
              </a:rPr>
              <a:t>   &lt;value&gt;${yarn.resourcemanager.hostname}:8031&lt;/value&gt;</a:t>
            </a:r>
            <a:endParaRPr lang="zh-CN" altLang="en-US" dirty="0"/>
          </a:p>
          <a:p>
            <a:r>
              <a:rPr lang="zh-CN" altLang="en-US" dirty="0">
                <a:sym typeface="+mn-ea"/>
              </a:rPr>
              <a:t>&lt;/property&gt;</a:t>
            </a:r>
            <a:endParaRPr lang="zh-CN" altLang="en-US"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8" name="文本框 7"/>
          <p:cNvSpPr txBox="1"/>
          <p:nvPr/>
        </p:nvSpPr>
        <p:spPr>
          <a:xfrm>
            <a:off x="303530" y="1962150"/>
            <a:ext cx="6463665" cy="4523105"/>
          </a:xfrm>
          <a:prstGeom prst="rect">
            <a:avLst/>
          </a:prstGeom>
          <a:noFill/>
        </p:spPr>
        <p:txBody>
          <a:bodyPr wrap="square" rtlCol="0">
            <a:spAutoFit/>
          </a:bodyPr>
          <a:lstStyle/>
          <a:p>
            <a:r>
              <a:rPr lang="zh-CN" altLang="en-US" dirty="0">
                <a:sym typeface="+mn-ea"/>
              </a:rPr>
              <a:t>&lt;property&gt;</a:t>
            </a:r>
          </a:p>
          <a:p>
            <a:r>
              <a:rPr lang="zh-CN" altLang="en-US" dirty="0">
                <a:sym typeface="+mn-ea"/>
              </a:rPr>
              <a:t> &lt;name&gt;yarn.resourcemanager.admin.address&lt;/name&gt;</a:t>
            </a:r>
          </a:p>
          <a:p>
            <a:r>
              <a:rPr lang="zh-CN" altLang="en-US" dirty="0">
                <a:sym typeface="+mn-ea"/>
              </a:rPr>
              <a:t> &lt;value&gt;${yarn.resourcemanager.hostname}:8033&lt;/value&gt;</a:t>
            </a:r>
          </a:p>
          <a:p>
            <a:r>
              <a:rPr lang="zh-CN" altLang="en-US" dirty="0">
                <a:sym typeface="+mn-ea"/>
              </a:rPr>
              <a:t>&lt;/property&gt;</a:t>
            </a:r>
          </a:p>
          <a:p>
            <a:r>
              <a:rPr lang="zh-CN" altLang="en-US" dirty="0">
                <a:sym typeface="+mn-ea"/>
              </a:rPr>
              <a:t>&lt;property&gt;</a:t>
            </a:r>
          </a:p>
          <a:p>
            <a:r>
              <a:rPr lang="zh-CN" altLang="en-US" dirty="0">
                <a:sym typeface="+mn-ea"/>
              </a:rPr>
              <a:t>  &lt;name&gt;yarn.resourcemanager.webapp.address&lt;/name&gt;</a:t>
            </a:r>
          </a:p>
          <a:p>
            <a:r>
              <a:rPr lang="zh-CN" altLang="en-US" dirty="0">
                <a:sym typeface="+mn-ea"/>
              </a:rPr>
              <a:t>  &lt;value&gt;${yarn.resourcemanager.hostname}:8088&lt;/value&gt;</a:t>
            </a:r>
          </a:p>
          <a:p>
            <a:r>
              <a:rPr lang="zh-CN" altLang="en-US" dirty="0">
                <a:sym typeface="+mn-ea"/>
              </a:rPr>
              <a:t>&lt;/property&gt;</a:t>
            </a:r>
          </a:p>
          <a:p>
            <a:r>
              <a:rPr lang="zh-CN" altLang="en-US" dirty="0">
                <a:sym typeface="+mn-ea"/>
              </a:rPr>
              <a:t>&lt;property&gt;</a:t>
            </a:r>
          </a:p>
          <a:p>
            <a:r>
              <a:rPr lang="zh-CN" altLang="en-US" dirty="0">
                <a:sym typeface="+mn-ea"/>
              </a:rPr>
              <a:t>  &lt;name&gt;yarn.scheduler.minimum-allocation-mb&lt;/name&gt;</a:t>
            </a:r>
          </a:p>
          <a:p>
            <a:r>
              <a:rPr lang="zh-CN" altLang="en-US" dirty="0">
                <a:sym typeface="+mn-ea"/>
              </a:rPr>
              <a:t>  &lt;value&gt;512&lt;/value&gt;</a:t>
            </a:r>
          </a:p>
          <a:p>
            <a:r>
              <a:rPr lang="zh-CN" altLang="en-US" dirty="0">
                <a:sym typeface="+mn-ea"/>
              </a:rPr>
              <a:t>&lt;/property&gt;</a:t>
            </a:r>
          </a:p>
          <a:p>
            <a:r>
              <a:rPr lang="zh-CN" altLang="en-US" dirty="0">
                <a:sym typeface="+mn-ea"/>
              </a:rPr>
              <a:t>&lt;property&gt;</a:t>
            </a:r>
          </a:p>
          <a:p>
            <a:r>
              <a:rPr lang="zh-CN" altLang="en-US" dirty="0">
                <a:sym typeface="+mn-ea"/>
              </a:rPr>
              <a:t>  &lt;name&gt;yarn.scheduler.maximum-allocation-mb&lt;/name&gt;</a:t>
            </a:r>
          </a:p>
          <a:p>
            <a:r>
              <a:rPr lang="zh-CN" altLang="en-US" dirty="0">
                <a:sym typeface="+mn-ea"/>
              </a:rPr>
              <a:t>  &lt;value&gt;2048&lt;/value&gt;</a:t>
            </a:r>
          </a:p>
          <a:p>
            <a:r>
              <a:rPr lang="zh-CN" altLang="en-US" dirty="0">
                <a:sym typeface="+mn-ea"/>
              </a:rPr>
              <a:t>&lt;/property&gt;</a:t>
            </a:r>
            <a:endParaRPr lang="zh-CN" altLang="en-US" dirty="0"/>
          </a:p>
        </p:txBody>
      </p:sp>
      <p:sp>
        <p:nvSpPr>
          <p:cNvPr id="4" name="文本框 3"/>
          <p:cNvSpPr txBox="1"/>
          <p:nvPr/>
        </p:nvSpPr>
        <p:spPr>
          <a:xfrm>
            <a:off x="6803390" y="1962151"/>
            <a:ext cx="5282565" cy="3184525"/>
          </a:xfrm>
          <a:prstGeom prst="rect">
            <a:avLst/>
          </a:prstGeom>
          <a:noFill/>
        </p:spPr>
        <p:txBody>
          <a:bodyPr wrap="square" rtlCol="0">
            <a:spAutoFit/>
          </a:bodyPr>
          <a:lstStyle/>
          <a:p>
            <a:r>
              <a:rPr lang="zh-CN" altLang="en-US" dirty="0">
                <a:sym typeface="+mn-ea"/>
              </a:rPr>
              <a:t>&lt;property&gt;</a:t>
            </a:r>
          </a:p>
          <a:p>
            <a:r>
              <a:rPr lang="zh-CN" altLang="en-US" dirty="0">
                <a:sym typeface="+mn-ea"/>
              </a:rPr>
              <a:t>  &lt;name&gt;yarn.nodemanager.resource.memory-mb&lt;/name&gt;</a:t>
            </a:r>
          </a:p>
          <a:p>
            <a:r>
              <a:rPr lang="zh-CN" altLang="en-US" dirty="0">
                <a:sym typeface="+mn-ea"/>
              </a:rPr>
              <a:t>  &lt;value&gt;2048&lt;/value&gt;</a:t>
            </a:r>
          </a:p>
          <a:p>
            <a:r>
              <a:rPr lang="zh-CN" altLang="en-US" dirty="0">
                <a:sym typeface="+mn-ea"/>
              </a:rPr>
              <a:t>  &lt;/property&gt;</a:t>
            </a:r>
          </a:p>
          <a:p>
            <a:r>
              <a:rPr lang="zh-CN" altLang="en-US" dirty="0">
                <a:sym typeface="+mn-ea"/>
              </a:rPr>
              <a:t>&lt;property&gt;</a:t>
            </a:r>
          </a:p>
          <a:p>
            <a:r>
              <a:rPr lang="zh-CN" altLang="en-US" dirty="0">
                <a:sym typeface="+mn-ea"/>
              </a:rPr>
              <a:t>  &lt;name&gt;yarn.log-aggregation-enable&lt;/name&gt;</a:t>
            </a:r>
          </a:p>
          <a:p>
            <a:r>
              <a:rPr lang="zh-CN" altLang="en-US" dirty="0">
                <a:sym typeface="+mn-ea"/>
              </a:rPr>
              <a:t>  &lt;value&gt;true&lt;/value&gt;</a:t>
            </a:r>
          </a:p>
          <a:p>
            <a:r>
              <a:rPr lang="zh-CN" altLang="en-US" dirty="0">
                <a:sym typeface="+mn-ea"/>
              </a:rPr>
              <a:t>&lt;/property&gt;</a:t>
            </a:r>
          </a:p>
          <a:p>
            <a:r>
              <a:rPr lang="zh-CN" altLang="en-US" dirty="0">
                <a:sym typeface="+mn-ea"/>
              </a:rPr>
              <a:t>&lt;/configuration&gt;</a:t>
            </a:r>
          </a:p>
          <a:p>
            <a:endParaRPr lang="zh-CN" altLang="en-US" sz="1050" dirty="0"/>
          </a:p>
          <a:p>
            <a:endParaRPr lang="zh-CN" altLang="en-US" sz="1050" dirty="0"/>
          </a:p>
        </p:txBody>
      </p:sp>
      <p:sp>
        <p:nvSpPr>
          <p:cNvPr id="3" name="内容占位符 2"/>
          <p:cNvSpPr txBox="1"/>
          <p:nvPr/>
        </p:nvSpPr>
        <p:spPr>
          <a:xfrm>
            <a:off x="1012190" y="1350010"/>
            <a:ext cx="5020945" cy="41846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 修改</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yarn-site.xml</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（第二部分）</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10" name="矩形 9"/>
          <p:cNvSpPr/>
          <p:nvPr/>
        </p:nvSpPr>
        <p:spPr>
          <a:xfrm>
            <a:off x="793607" y="1529900"/>
            <a:ext cx="10572681" cy="553085"/>
          </a:xfrm>
          <a:prstGeom prst="rect">
            <a:avLst/>
          </a:prstGeom>
        </p:spPr>
        <p:txBody>
          <a:bodyPr wrap="square">
            <a:spAutoFit/>
          </a:bodyPr>
          <a:lstStyle/>
          <a:p>
            <a:pPr marL="285750" indent="-285750" algn="l">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修改机器名称</a:t>
            </a:r>
          </a:p>
        </p:txBody>
      </p:sp>
      <p:sp>
        <p:nvSpPr>
          <p:cNvPr id="3" name="内容占位符 2"/>
          <p:cNvSpPr txBox="1"/>
          <p:nvPr/>
        </p:nvSpPr>
        <p:spPr>
          <a:xfrm>
            <a:off x="1647825" y="2240280"/>
            <a:ext cx="9162415" cy="47371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zh-CN" altLang="en-US" sz="2200" dirty="0">
                <a:sym typeface="+mn-ea"/>
              </a:rPr>
              <a:t>使用 </a:t>
            </a:r>
            <a:r>
              <a:rPr lang="en-US" altLang="zh-CN" sz="2200" dirty="0">
                <a:sym typeface="+mn-ea"/>
              </a:rPr>
              <a:t>VMware </a:t>
            </a:r>
            <a:r>
              <a:rPr lang="zh-CN" altLang="en-US" sz="2200" dirty="0">
                <a:sym typeface="+mn-ea"/>
              </a:rPr>
              <a:t>的克隆功能，创建两个从机。</a:t>
            </a:r>
            <a:endParaRPr lang="zh-CN" altLang="en-US" sz="22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文本框 1"/>
          <p:cNvSpPr txBox="1"/>
          <p:nvPr/>
        </p:nvSpPr>
        <p:spPr>
          <a:xfrm>
            <a:off x="1894205" y="2947035"/>
            <a:ext cx="6759575" cy="368300"/>
          </a:xfrm>
          <a:prstGeom prst="rect">
            <a:avLst/>
          </a:prstGeom>
          <a:noFill/>
        </p:spPr>
        <p:txBody>
          <a:bodyPr wrap="square" rtlCol="0">
            <a:spAutoFit/>
          </a:bodyPr>
          <a:lstStyle/>
          <a:p>
            <a:pPr indent="0">
              <a:buFont typeface="Wingdings" panose="05000000000000000000" pitchFamily="2" charset="2"/>
              <a:buNone/>
            </a:pPr>
            <a:r>
              <a:rPr lang="zh-CN" altLang="en-US" dirty="0">
                <a:sym typeface="+mn-ea"/>
              </a:rPr>
              <a:t>使用如下指令：</a:t>
            </a:r>
            <a:r>
              <a:rPr lang="en-US" altLang="zh-CN" dirty="0">
                <a:sym typeface="+mn-ea"/>
              </a:rPr>
              <a:t>vim /</a:t>
            </a:r>
            <a:r>
              <a:rPr lang="en-US" altLang="zh-CN" dirty="0" err="1">
                <a:sym typeface="+mn-ea"/>
              </a:rPr>
              <a:t>etc</a:t>
            </a:r>
            <a:r>
              <a:rPr lang="en-US" altLang="zh-CN" dirty="0">
                <a:sym typeface="+mn-ea"/>
              </a:rPr>
              <a:t>/hostname</a:t>
            </a:r>
            <a:r>
              <a:rPr lang="zh-CN" altLang="en-US" dirty="0">
                <a:sym typeface="+mn-ea"/>
              </a:rPr>
              <a:t>对三个机器名称进行修改。</a:t>
            </a:r>
            <a:r>
              <a:rPr lang="zh-CN" altLang="en-US" dirty="0">
                <a:latin typeface="Times New Roman" panose="02020603050405020304" pitchFamily="18" charset="0"/>
                <a:ea typeface="微软雅黑" panose="020B0503020204020204" pitchFamily="34" charset="-122"/>
                <a:cs typeface="Times New Roman" panose="02020603050405020304" pitchFamily="18" charset="0"/>
                <a:sym typeface="+mn-ea"/>
              </a:rPr>
              <a:t> </a:t>
            </a:r>
            <a:endParaRPr lang="zh-CN" altLang="en-US"/>
          </a:p>
        </p:txBody>
      </p:sp>
      <p:pic>
        <p:nvPicPr>
          <p:cNvPr id="4" name="图片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13730" y="4179570"/>
            <a:ext cx="2785745" cy="786130"/>
          </a:xfrm>
          <a:prstGeom prst="rect">
            <a:avLst/>
          </a:prstGeom>
        </p:spPr>
      </p:pic>
      <p:pic>
        <p:nvPicPr>
          <p:cNvPr id="8" name="图片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135110" y="4142740"/>
            <a:ext cx="2508250" cy="797560"/>
          </a:xfrm>
          <a:prstGeom prst="rect">
            <a:avLst/>
          </a:prstGeom>
        </p:spPr>
      </p:pic>
      <p:pic>
        <p:nvPicPr>
          <p:cNvPr id="9" name="图片 8"/>
          <p:cNvPicPr>
            <a:picLocks noChangeAspect="1"/>
          </p:cNvPicPr>
          <p:nvPr/>
        </p:nvPicPr>
        <p:blipFill rotWithShape="1">
          <a:blip r:embed="rId8">
            <a:extLst>
              <a:ext uri="{28A0092B-C50C-407E-A947-70E740481C1C}">
                <a14:useLocalDpi xmlns:a14="http://schemas.microsoft.com/office/drawing/2010/main" val="0"/>
              </a:ext>
            </a:extLst>
          </a:blip>
          <a:srcRect r="51516" b="85419"/>
          <a:stretch>
            <a:fillRect/>
          </a:stretch>
        </p:blipFill>
        <p:spPr>
          <a:xfrm>
            <a:off x="789940" y="4179570"/>
            <a:ext cx="4262755" cy="800100"/>
          </a:xfrm>
          <a:prstGeom prst="rect">
            <a:avLst/>
          </a:prstGeom>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10" name="矩形 9"/>
          <p:cNvSpPr/>
          <p:nvPr/>
        </p:nvSpPr>
        <p:spPr>
          <a:xfrm>
            <a:off x="793607" y="1263200"/>
            <a:ext cx="10572681" cy="553085"/>
          </a:xfrm>
          <a:prstGeom prst="rect">
            <a:avLst/>
          </a:prstGeom>
        </p:spPr>
        <p:txBody>
          <a:bodyPr wrap="square">
            <a:spAutoFit/>
          </a:bodyPr>
          <a:lstStyle/>
          <a:p>
            <a:pPr marL="285750" indent="-285750" algn="l">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SSH</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配置及免密登录</a:t>
            </a:r>
          </a:p>
        </p:txBody>
      </p:sp>
      <p:sp>
        <p:nvSpPr>
          <p:cNvPr id="2" name="文本框 1"/>
          <p:cNvSpPr txBox="1"/>
          <p:nvPr/>
        </p:nvSpPr>
        <p:spPr>
          <a:xfrm>
            <a:off x="1562100" y="1947545"/>
            <a:ext cx="8667115" cy="645160"/>
          </a:xfrm>
          <a:prstGeom prst="rect">
            <a:avLst/>
          </a:prstGeom>
          <a:noFill/>
        </p:spPr>
        <p:txBody>
          <a:bodyPr wrap="square" rtlCol="0">
            <a:spAutoFit/>
          </a:bodyPr>
          <a:lstStyle/>
          <a:p>
            <a:r>
              <a:rPr lang="zh-CN" altLang="en-US"/>
              <a:t>在进行</a:t>
            </a:r>
            <a:r>
              <a:rPr lang="en-US" altLang="zh-CN"/>
              <a:t>SSH</a:t>
            </a:r>
            <a:r>
              <a:rPr lang="zh-CN" altLang="en-US"/>
              <a:t>操作前，首先要对三台虚拟机的</a:t>
            </a:r>
            <a:r>
              <a:rPr lang="en-US" altLang="zh-CN"/>
              <a:t>IP</a:t>
            </a:r>
            <a:r>
              <a:rPr lang="zh-CN" altLang="en-US"/>
              <a:t>地址进行记录，可以通过</a:t>
            </a:r>
            <a:r>
              <a:rPr lang="en-US" altLang="zh-CN"/>
              <a:t>ifconfig</a:t>
            </a:r>
            <a:r>
              <a:rPr lang="zh-CN" altLang="en-US"/>
              <a:t>指令来进行查询，其中的</a:t>
            </a:r>
            <a:r>
              <a:rPr lang="en-US" altLang="zh-CN"/>
              <a:t>inet addr</a:t>
            </a:r>
            <a:r>
              <a:rPr lang="zh-CN" altLang="en-US"/>
              <a:t>就是这台虚拟机的</a:t>
            </a:r>
            <a:r>
              <a:rPr lang="en-US" altLang="zh-CN"/>
              <a:t>ip</a:t>
            </a:r>
            <a:r>
              <a:rPr lang="zh-CN" altLang="en-US"/>
              <a:t>地址</a:t>
            </a:r>
          </a:p>
        </p:txBody>
      </p:sp>
      <p:pic>
        <p:nvPicPr>
          <p:cNvPr id="4" name="图片 3"/>
          <p:cNvPicPr>
            <a:picLocks noChangeAspect="1"/>
          </p:cNvPicPr>
          <p:nvPr/>
        </p:nvPicPr>
        <p:blipFill rotWithShape="1">
          <a:blip r:embed="rId6">
            <a:extLst>
              <a:ext uri="{28A0092B-C50C-407E-A947-70E740481C1C}">
                <a14:useLocalDpi xmlns:a14="http://schemas.microsoft.com/office/drawing/2010/main" val="0"/>
              </a:ext>
            </a:extLst>
          </a:blip>
          <a:srcRect t="3486" r="122" b="16845"/>
          <a:stretch>
            <a:fillRect/>
          </a:stretch>
        </p:blipFill>
        <p:spPr>
          <a:xfrm>
            <a:off x="2827020" y="2724150"/>
            <a:ext cx="6052820" cy="3013710"/>
          </a:xfrm>
          <a:prstGeom prst="rect">
            <a:avLst/>
          </a:prstGeom>
        </p:spPr>
      </p:pic>
      <p:pic>
        <p:nvPicPr>
          <p:cNvPr id="3" name="图片 2"/>
          <p:cNvPicPr>
            <a:picLocks noChangeAspect="1"/>
          </p:cNvPicPr>
          <p:nvPr/>
        </p:nvPicPr>
        <p:blipFill rotWithShape="1">
          <a:blip r:embed="rId7"/>
          <a:srcRect t="82222"/>
          <a:stretch>
            <a:fillRect/>
          </a:stretch>
        </p:blipFill>
        <p:spPr>
          <a:xfrm>
            <a:off x="2482491" y="5869305"/>
            <a:ext cx="6741878" cy="914400"/>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10" name="矩形 9"/>
          <p:cNvSpPr/>
          <p:nvPr/>
        </p:nvSpPr>
        <p:spPr>
          <a:xfrm>
            <a:off x="793607" y="1263200"/>
            <a:ext cx="10572681" cy="553085"/>
          </a:xfrm>
          <a:prstGeom prst="rect">
            <a:avLst/>
          </a:prstGeom>
        </p:spPr>
        <p:txBody>
          <a:bodyPr wrap="square">
            <a:spAutoFit/>
          </a:bodyPr>
          <a:lstStyle/>
          <a:p>
            <a:pPr marL="285750" indent="-285750" algn="l">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添加主机名和</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IP</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地址</a:t>
            </a:r>
          </a:p>
        </p:txBody>
      </p:sp>
      <p:pic>
        <p:nvPicPr>
          <p:cNvPr id="2" name="图片 1"/>
          <p:cNvPicPr>
            <a:picLocks noChangeAspect="1"/>
          </p:cNvPicPr>
          <p:nvPr/>
        </p:nvPicPr>
        <p:blipFill>
          <a:blip r:embed="rId6"/>
          <a:stretch>
            <a:fillRect/>
          </a:stretch>
        </p:blipFill>
        <p:spPr>
          <a:xfrm>
            <a:off x="2960370" y="2343785"/>
            <a:ext cx="6270625" cy="3968750"/>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10" name="矩形 9"/>
          <p:cNvSpPr/>
          <p:nvPr/>
        </p:nvSpPr>
        <p:spPr>
          <a:xfrm>
            <a:off x="793607" y="1263200"/>
            <a:ext cx="10572681" cy="553085"/>
          </a:xfrm>
          <a:prstGeom prst="rect">
            <a:avLst/>
          </a:prstGeom>
        </p:spPr>
        <p:txBody>
          <a:bodyPr wrap="square">
            <a:spAutoFit/>
          </a:bodyPr>
          <a:lstStyle/>
          <a:p>
            <a:pPr marL="285750" indent="-285750" algn="l">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查看</a:t>
            </a:r>
          </a:p>
        </p:txBody>
      </p:sp>
      <p:pic>
        <p:nvPicPr>
          <p:cNvPr id="4" name="图片 3"/>
          <p:cNvPicPr>
            <a:picLocks noChangeAspect="1"/>
          </p:cNvPicPr>
          <p:nvPr/>
        </p:nvPicPr>
        <p:blipFill rotWithShape="1">
          <a:blip r:embed="rId6"/>
          <a:srcRect r="54861" b="75163"/>
          <a:stretch>
            <a:fillRect/>
          </a:stretch>
        </p:blipFill>
        <p:spPr>
          <a:xfrm>
            <a:off x="1506855" y="1935480"/>
            <a:ext cx="3999865" cy="1858010"/>
          </a:xfrm>
          <a:prstGeom prst="rect">
            <a:avLst/>
          </a:prstGeom>
        </p:spPr>
      </p:pic>
      <p:pic>
        <p:nvPicPr>
          <p:cNvPr id="2" name="图片 1"/>
          <p:cNvPicPr>
            <a:picLocks noChangeAspect="1"/>
          </p:cNvPicPr>
          <p:nvPr/>
        </p:nvPicPr>
        <p:blipFill>
          <a:blip r:embed="rId7"/>
          <a:stretch>
            <a:fillRect/>
          </a:stretch>
        </p:blipFill>
        <p:spPr>
          <a:xfrm>
            <a:off x="5811520" y="1935480"/>
            <a:ext cx="5591810" cy="1967230"/>
          </a:xfrm>
          <a:prstGeom prst="rect">
            <a:avLst/>
          </a:prstGeom>
        </p:spPr>
      </p:pic>
      <p:pic>
        <p:nvPicPr>
          <p:cNvPr id="3" name="图片 2"/>
          <p:cNvPicPr>
            <a:picLocks noChangeAspect="1"/>
          </p:cNvPicPr>
          <p:nvPr/>
        </p:nvPicPr>
        <p:blipFill rotWithShape="1">
          <a:blip r:embed="rId6"/>
          <a:srcRect t="75163" r="45024"/>
          <a:stretch>
            <a:fillRect/>
          </a:stretch>
        </p:blipFill>
        <p:spPr>
          <a:xfrm>
            <a:off x="1506855" y="4539615"/>
            <a:ext cx="4304665" cy="1641475"/>
          </a:xfrm>
          <a:prstGeom prst="rect">
            <a:avLst/>
          </a:prstGeom>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10" name="矩形 9"/>
          <p:cNvSpPr/>
          <p:nvPr/>
        </p:nvSpPr>
        <p:spPr>
          <a:xfrm>
            <a:off x="793607" y="1085400"/>
            <a:ext cx="10572681" cy="553085"/>
          </a:xfrm>
          <a:prstGeom prst="rect">
            <a:avLst/>
          </a:prstGeom>
        </p:spPr>
        <p:txBody>
          <a:bodyPr wrap="square">
            <a:spAutoFit/>
          </a:bodyPr>
          <a:lstStyle/>
          <a:p>
            <a:pPr marL="285750" indent="-285750" algn="l">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配置</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SSH</a:t>
            </a:r>
          </a:p>
        </p:txBody>
      </p:sp>
      <p:pic>
        <p:nvPicPr>
          <p:cNvPr id="2" name="图片 1"/>
          <p:cNvPicPr>
            <a:picLocks noChangeAspect="1"/>
          </p:cNvPicPr>
          <p:nvPr/>
        </p:nvPicPr>
        <p:blipFill rotWithShape="1">
          <a:blip r:embed="rId6"/>
          <a:srcRect b="65440"/>
          <a:stretch>
            <a:fillRect/>
          </a:stretch>
        </p:blipFill>
        <p:spPr>
          <a:xfrm>
            <a:off x="2347595" y="1700530"/>
            <a:ext cx="7497445" cy="1840230"/>
          </a:xfrm>
          <a:prstGeom prst="rect">
            <a:avLst/>
          </a:prstGeom>
        </p:spPr>
      </p:pic>
      <p:pic>
        <p:nvPicPr>
          <p:cNvPr id="3" name="图片 2"/>
          <p:cNvPicPr>
            <a:picLocks noChangeAspect="1"/>
          </p:cNvPicPr>
          <p:nvPr/>
        </p:nvPicPr>
        <p:blipFill>
          <a:blip r:embed="rId7"/>
          <a:stretch>
            <a:fillRect/>
          </a:stretch>
        </p:blipFill>
        <p:spPr>
          <a:xfrm>
            <a:off x="2830830" y="3531235"/>
            <a:ext cx="6530340" cy="298450"/>
          </a:xfrm>
          <a:prstGeom prst="rect">
            <a:avLst/>
          </a:prstGeom>
        </p:spPr>
      </p:pic>
      <p:pic>
        <p:nvPicPr>
          <p:cNvPr id="4" name="图片 3"/>
          <p:cNvPicPr>
            <a:picLocks noChangeAspect="1"/>
          </p:cNvPicPr>
          <p:nvPr/>
        </p:nvPicPr>
        <p:blipFill rotWithShape="1">
          <a:blip r:embed="rId6"/>
          <a:srcRect t="50000"/>
          <a:stretch>
            <a:fillRect/>
          </a:stretch>
        </p:blipFill>
        <p:spPr>
          <a:xfrm>
            <a:off x="2383155" y="4069080"/>
            <a:ext cx="7052945" cy="2504440"/>
          </a:xfrm>
          <a:prstGeom prst="rect">
            <a:avLst/>
          </a:prstGeom>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10" name="矩形 9"/>
          <p:cNvSpPr/>
          <p:nvPr/>
        </p:nvSpPr>
        <p:spPr>
          <a:xfrm>
            <a:off x="793607" y="1085400"/>
            <a:ext cx="10572681" cy="553085"/>
          </a:xfrm>
          <a:prstGeom prst="rect">
            <a:avLst/>
          </a:prstGeom>
        </p:spPr>
        <p:txBody>
          <a:bodyPr wrap="square">
            <a:spAutoFit/>
          </a:bodyPr>
          <a:lstStyle/>
          <a:p>
            <a:pPr marL="285750" indent="-285750" algn="l">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配置</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SSH</a:t>
            </a:r>
          </a:p>
        </p:txBody>
      </p:sp>
      <p:pic>
        <p:nvPicPr>
          <p:cNvPr id="4" name="图片 3"/>
          <p:cNvPicPr>
            <a:picLocks noChangeAspect="1"/>
          </p:cNvPicPr>
          <p:nvPr/>
        </p:nvPicPr>
        <p:blipFill>
          <a:blip r:embed="rId6"/>
          <a:stretch>
            <a:fillRect/>
          </a:stretch>
        </p:blipFill>
        <p:spPr>
          <a:xfrm>
            <a:off x="3439795" y="1638300"/>
            <a:ext cx="5313045" cy="1876425"/>
          </a:xfrm>
          <a:prstGeom prst="rect">
            <a:avLst/>
          </a:prstGeom>
        </p:spPr>
      </p:pic>
      <p:pic>
        <p:nvPicPr>
          <p:cNvPr id="2" name="图片 1"/>
          <p:cNvPicPr>
            <a:picLocks noChangeAspect="1"/>
          </p:cNvPicPr>
          <p:nvPr/>
        </p:nvPicPr>
        <p:blipFill rotWithShape="1">
          <a:blip r:embed="rId7"/>
          <a:srcRect t="36863"/>
          <a:stretch>
            <a:fillRect/>
          </a:stretch>
        </p:blipFill>
        <p:spPr>
          <a:xfrm>
            <a:off x="2938780" y="3642995"/>
            <a:ext cx="6315075" cy="3088005"/>
          </a:xfrm>
          <a:prstGeom prst="rect">
            <a:avLst/>
          </a:prstGeom>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10" name="矩形 9"/>
          <p:cNvSpPr/>
          <p:nvPr/>
        </p:nvSpPr>
        <p:spPr>
          <a:xfrm>
            <a:off x="793607" y="1085400"/>
            <a:ext cx="10572681" cy="553085"/>
          </a:xfrm>
          <a:prstGeom prst="rect">
            <a:avLst/>
          </a:prstGeom>
        </p:spPr>
        <p:txBody>
          <a:bodyPr wrap="square">
            <a:spAutoFit/>
          </a:bodyPr>
          <a:lstStyle/>
          <a:p>
            <a:pPr marL="285750" indent="-285750" algn="l">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格式化及启动集群</a:t>
            </a:r>
          </a:p>
        </p:txBody>
      </p:sp>
      <p:pic>
        <p:nvPicPr>
          <p:cNvPr id="2" name="图片 1"/>
          <p:cNvPicPr>
            <a:picLocks noChangeAspect="1"/>
          </p:cNvPicPr>
          <p:nvPr/>
        </p:nvPicPr>
        <p:blipFill>
          <a:blip r:embed="rId6"/>
          <a:srcRect l="3997" t="13389" r="3736" b="10631"/>
          <a:stretch>
            <a:fillRect/>
          </a:stretch>
        </p:blipFill>
        <p:spPr>
          <a:xfrm>
            <a:off x="2952115" y="1788795"/>
            <a:ext cx="6288405" cy="2990850"/>
          </a:xfrm>
          <a:prstGeom prst="rect">
            <a:avLst/>
          </a:prstGeom>
        </p:spPr>
      </p:pic>
      <p:sp>
        <p:nvSpPr>
          <p:cNvPr id="4" name="文本框 3"/>
          <p:cNvSpPr txBox="1"/>
          <p:nvPr/>
        </p:nvSpPr>
        <p:spPr>
          <a:xfrm>
            <a:off x="2165350" y="5360670"/>
            <a:ext cx="7828915" cy="1198880"/>
          </a:xfrm>
          <a:prstGeom prst="rect">
            <a:avLst/>
          </a:prstGeom>
          <a:noFill/>
        </p:spPr>
        <p:txBody>
          <a:bodyPr wrap="square">
            <a:spAutoFit/>
          </a:bodyPr>
          <a:lstStyle/>
          <a:p>
            <a:r>
              <a:rPr lang="en-US" altLang="zh-CN" dirty="0"/>
              <a:t>YARN </a:t>
            </a:r>
            <a:r>
              <a:rPr lang="zh-CN" altLang="en-US" dirty="0"/>
              <a:t>分层结构的本质是 </a:t>
            </a:r>
            <a:r>
              <a:rPr lang="en-US" altLang="zh-CN" dirty="0" err="1"/>
              <a:t>ResourceManager</a:t>
            </a:r>
            <a:r>
              <a:rPr lang="zh-CN" altLang="en-US" dirty="0"/>
              <a:t>。这个实体控制整个集群并管理应用程序向基础计算资源的分配。</a:t>
            </a:r>
            <a:r>
              <a:rPr lang="en-US" altLang="zh-CN" dirty="0" err="1"/>
              <a:t>ResourceManager</a:t>
            </a:r>
            <a:r>
              <a:rPr lang="en-US" altLang="zh-CN" dirty="0"/>
              <a:t> </a:t>
            </a:r>
            <a:r>
              <a:rPr lang="zh-CN" altLang="en-US" dirty="0"/>
              <a:t>将各个资源部分（计算、内存、带宽等）精心安排给基础 </a:t>
            </a:r>
            <a:r>
              <a:rPr lang="en-US" altLang="zh-CN" dirty="0" err="1"/>
              <a:t>NodeManager</a:t>
            </a:r>
            <a:r>
              <a:rPr lang="zh-CN" altLang="en-US" dirty="0"/>
              <a:t>（</a:t>
            </a:r>
            <a:r>
              <a:rPr lang="en-US" altLang="zh-CN" dirty="0"/>
              <a:t>YARN </a:t>
            </a:r>
            <a:r>
              <a:rPr lang="zh-CN" altLang="en-US" dirty="0"/>
              <a:t>的每节点代理）。</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6" name="Picture 12" descr="Hi!! Data Science is Cool – Hitchhikers Guide from Noob to Data Scientist">
            <a:extLst>
              <a:ext uri="{FF2B5EF4-FFF2-40B4-BE49-F238E27FC236}">
                <a16:creationId xmlns:a16="http://schemas.microsoft.com/office/drawing/2014/main" id="{EADB3F62-66B9-4EE2-A40F-24665B2FD55A}"/>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3" name="副标题 2"/>
          <p:cNvSpPr>
            <a:spLocks noGrp="1"/>
          </p:cNvSpPr>
          <p:nvPr>
            <p:ph type="subTitle" idx="1"/>
          </p:nvPr>
        </p:nvSpPr>
        <p:spPr>
          <a:xfrm>
            <a:off x="3361912" y="3607825"/>
            <a:ext cx="5468175" cy="2197529"/>
          </a:xfrm>
        </p:spPr>
        <p:txBody>
          <a:bodyPr>
            <a:normAutofit fontScale="92500" lnSpcReduction="10000"/>
          </a:bodyPr>
          <a:lstStyle/>
          <a:p>
            <a:pPr>
              <a:lnSpc>
                <a:spcPct val="150000"/>
              </a:lnSpc>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吕 建 成</a:t>
            </a:r>
          </a:p>
          <a:p>
            <a:pPr>
              <a:lnSpc>
                <a:spcPct val="150000"/>
              </a:lnSpc>
            </a:pPr>
            <a:r>
              <a:rPr lang="en-US" altLang="zh-CN" sz="2100" b="1" dirty="0">
                <a:latin typeface="Times New Roman" panose="02020603050405020304" pitchFamily="18" charset="0"/>
                <a:ea typeface="微软雅黑" panose="020B0503020204020204" pitchFamily="34" charset="-122"/>
                <a:cs typeface="Times New Roman" panose="02020603050405020304" pitchFamily="18" charset="0"/>
              </a:rPr>
              <a:t>lvjiancheng@scu.edu.cn</a:t>
            </a:r>
          </a:p>
          <a:p>
            <a:pPr>
              <a:lnSpc>
                <a:spcPct val="150000"/>
              </a:lnSpc>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四川大学计算机学院（软件学院）</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50000"/>
              </a:lnSpc>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数据智能与计算艺术实验室</a:t>
            </a:r>
          </a:p>
          <a:p>
            <a:pPr>
              <a:lnSpc>
                <a:spcPct val="150000"/>
              </a:lnSpc>
            </a:pPr>
            <a:endPar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 name="文本框 3"/>
          <p:cNvSpPr txBox="1"/>
          <p:nvPr/>
        </p:nvSpPr>
        <p:spPr>
          <a:xfrm>
            <a:off x="617759" y="275143"/>
            <a:ext cx="3986989" cy="46166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sp>
        <p:nvSpPr>
          <p:cNvPr id="2" name="标题 1"/>
          <p:cNvSpPr>
            <a:spLocks noGrp="1"/>
          </p:cNvSpPr>
          <p:nvPr>
            <p:ph type="ctrTitle"/>
          </p:nvPr>
        </p:nvSpPr>
        <p:spPr>
          <a:xfrm>
            <a:off x="1736350" y="1647432"/>
            <a:ext cx="8577060" cy="1425921"/>
          </a:xfrm>
        </p:spPr>
        <p:txBody>
          <a:bodyPr>
            <a:normAutofit/>
          </a:bodyPr>
          <a:lstStyle/>
          <a:p>
            <a:r>
              <a:rPr lang="en-US" altLang="zh-CN" sz="7200" b="1" dirty="0">
                <a:latin typeface="Times New Roman" panose="02020603050405020304" pitchFamily="18" charset="0"/>
                <a:ea typeface="Segoe UI Black" panose="020B0A02040204020203" pitchFamily="34" charset="0"/>
                <a:cs typeface="Times New Roman" panose="02020603050405020304" pitchFamily="18" charset="0"/>
              </a:rPr>
              <a:t>What Are Data</a:t>
            </a:r>
            <a:endParaRPr lang="zh-CN" altLang="en-US" sz="7200" b="1" dirty="0">
              <a:latin typeface="Times New Roman" panose="02020603050405020304" pitchFamily="18" charset="0"/>
              <a:ea typeface="微软雅黑" panose="020B0503020204020204" pitchFamily="34" charset="-122"/>
              <a:cs typeface="Times New Roman" panose="02020603050405020304" pitchFamily="18" charset="0"/>
            </a:endParaRPr>
          </a:p>
        </p:txBody>
      </p:sp>
      <p:cxnSp>
        <p:nvCxnSpPr>
          <p:cNvPr id="6" name="直接连接符 5"/>
          <p:cNvCxnSpPr/>
          <p:nvPr/>
        </p:nvCxnSpPr>
        <p:spPr>
          <a:xfrm>
            <a:off x="2682240" y="3073353"/>
            <a:ext cx="6685280" cy="0"/>
          </a:xfrm>
          <a:prstGeom prst="line">
            <a:avLst/>
          </a:prstGeom>
          <a:ln w="38100">
            <a:gradFill flip="none" rotWithShape="1">
              <a:gsLst>
                <a:gs pos="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pic>
        <p:nvPicPr>
          <p:cNvPr id="8" name="图片 7">
            <a:extLst>
              <a:ext uri="{FF2B5EF4-FFF2-40B4-BE49-F238E27FC236}">
                <a16:creationId xmlns:a16="http://schemas.microsoft.com/office/drawing/2014/main" id="{0079F0AC-A617-4A90-8180-769B2E3B67FC}"/>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p:blipFill>
        <p:spPr>
          <a:xfrm>
            <a:off x="106332" y="77424"/>
            <a:ext cx="687156" cy="857103"/>
          </a:xfrm>
          <a:prstGeom prst="rect">
            <a:avLst/>
          </a:prstGeom>
        </p:spPr>
      </p:pic>
      <p:sp>
        <p:nvSpPr>
          <p:cNvPr id="10" name="灯片编号占位符 9">
            <a:extLst>
              <a:ext uri="{FF2B5EF4-FFF2-40B4-BE49-F238E27FC236}">
                <a16:creationId xmlns:a16="http://schemas.microsoft.com/office/drawing/2014/main" id="{A2324D8B-9D42-40A4-B417-8BEBC6C83B84}"/>
              </a:ext>
            </a:extLst>
          </p:cNvPr>
          <p:cNvSpPr>
            <a:spLocks noGrp="1"/>
          </p:cNvSpPr>
          <p:nvPr>
            <p:ph type="sldNum" sz="quarter" idx="12"/>
          </p:nvPr>
        </p:nvSpPr>
        <p:spPr/>
        <p:txBody>
          <a:bodyPr/>
          <a:lstStyle/>
          <a:p>
            <a:fld id="{0D4EF626-F2E7-47E8-A3E5-EAE9C4555C6D}" type="slidenum">
              <a:rPr lang="zh-CN" altLang="en-US" smtClean="0"/>
              <a:t>6</a:t>
            </a:fld>
            <a:endParaRPr lang="zh-CN" altLang="en-US" dirty="0"/>
          </a:p>
        </p:txBody>
      </p:sp>
      <p:grpSp>
        <p:nvGrpSpPr>
          <p:cNvPr id="14" name="组合 13">
            <a:extLst>
              <a:ext uri="{FF2B5EF4-FFF2-40B4-BE49-F238E27FC236}">
                <a16:creationId xmlns:a16="http://schemas.microsoft.com/office/drawing/2014/main" id="{5F9D8EA1-757D-484B-9515-79A41A9D0C41}"/>
              </a:ext>
            </a:extLst>
          </p:cNvPr>
          <p:cNvGrpSpPr/>
          <p:nvPr/>
        </p:nvGrpSpPr>
        <p:grpSpPr>
          <a:xfrm>
            <a:off x="0" y="0"/>
            <a:ext cx="12192000" cy="6858000"/>
            <a:chOff x="0" y="0"/>
            <a:chExt cx="12192000" cy="6858000"/>
          </a:xfrm>
        </p:grpSpPr>
        <p:pic>
          <p:nvPicPr>
            <p:cNvPr id="11" name="Picture 2">
              <a:extLst>
                <a:ext uri="{FF2B5EF4-FFF2-40B4-BE49-F238E27FC236}">
                  <a16:creationId xmlns:a16="http://schemas.microsoft.com/office/drawing/2014/main" id="{9EC78FD8-783E-45EE-B6E1-E9504D657C41}"/>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saturation sat="200000"/>
                      </a14:imgEffect>
                    </a14:imgLayer>
                  </a14:imgProps>
                </a:ex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2" name="矩形 11">
              <a:extLst>
                <a:ext uri="{FF2B5EF4-FFF2-40B4-BE49-F238E27FC236}">
                  <a16:creationId xmlns:a16="http://schemas.microsoft.com/office/drawing/2014/main" id="{5B16C121-F743-4EFF-9442-83687E701EB3}"/>
                </a:ext>
              </a:extLst>
            </p:cNvPr>
            <p:cNvSpPr/>
            <p:nvPr/>
          </p:nvSpPr>
          <p:spPr>
            <a:xfrm>
              <a:off x="10262440" y="83127"/>
              <a:ext cx="1791015" cy="846387"/>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矩形 6">
            <a:extLst>
              <a:ext uri="{FF2B5EF4-FFF2-40B4-BE49-F238E27FC236}">
                <a16:creationId xmlns:a16="http://schemas.microsoft.com/office/drawing/2014/main" id="{6CF341BD-F490-40AD-9A30-CF18A79CDD2F}"/>
              </a:ext>
            </a:extLst>
          </p:cNvPr>
          <p:cNvSpPr/>
          <p:nvPr/>
        </p:nvSpPr>
        <p:spPr>
          <a:xfrm>
            <a:off x="2449774" y="2340591"/>
            <a:ext cx="6741994" cy="219752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文本框 12">
            <a:extLst>
              <a:ext uri="{FF2B5EF4-FFF2-40B4-BE49-F238E27FC236}">
                <a16:creationId xmlns:a16="http://schemas.microsoft.com/office/drawing/2014/main" id="{9591C5A7-2622-4C49-9D10-FD74F8F9254F}"/>
              </a:ext>
            </a:extLst>
          </p:cNvPr>
          <p:cNvSpPr txBox="1"/>
          <p:nvPr/>
        </p:nvSpPr>
        <p:spPr>
          <a:xfrm>
            <a:off x="1691716" y="2499433"/>
            <a:ext cx="8666328" cy="2067617"/>
          </a:xfrm>
          <a:prstGeom prst="rect">
            <a:avLst/>
          </a:prstGeom>
          <a:noFill/>
        </p:spPr>
        <p:txBody>
          <a:bodyPr wrap="square" rtlCol="0">
            <a:spAutoFit/>
          </a:bodyPr>
          <a:lstStyle/>
          <a:p>
            <a:pPr algn="ctr">
              <a:lnSpc>
                <a:spcPct val="80000"/>
              </a:lnSpc>
            </a:pPr>
            <a:r>
              <a:rPr lang="en-US" altLang="zh-CN" sz="8000" b="1" dirty="0">
                <a:latin typeface="Copperplate Gothic Bold" panose="020E0705020206020404" pitchFamily="34" charset="0"/>
              </a:rPr>
              <a:t> Data Science Ecosystem</a:t>
            </a:r>
            <a:endParaRPr lang="zh-CN" altLang="en-US" sz="8000" b="1" dirty="0">
              <a:latin typeface="Copperplate Gothic Bold" panose="020E0705020206020404" pitchFamily="34" charset="0"/>
            </a:endParaRPr>
          </a:p>
        </p:txBody>
      </p:sp>
    </p:spTree>
    <p:extLst>
      <p:ext uri="{BB962C8B-B14F-4D97-AF65-F5344CB8AC3E}">
        <p14:creationId xmlns:p14="http://schemas.microsoft.com/office/powerpoint/2010/main" val="28851720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10" name="矩形 9"/>
          <p:cNvSpPr/>
          <p:nvPr/>
        </p:nvSpPr>
        <p:spPr>
          <a:xfrm>
            <a:off x="793607" y="1085400"/>
            <a:ext cx="10572681" cy="553085"/>
          </a:xfrm>
          <a:prstGeom prst="rect">
            <a:avLst/>
          </a:prstGeom>
        </p:spPr>
        <p:txBody>
          <a:bodyPr wrap="square">
            <a:spAutoFit/>
          </a:bodyPr>
          <a:lstStyle/>
          <a:p>
            <a:pPr marL="285750" indent="-285750" algn="l">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结果</a:t>
            </a:r>
          </a:p>
        </p:txBody>
      </p:sp>
      <p:pic>
        <p:nvPicPr>
          <p:cNvPr id="3" name="图片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98649" y="1988479"/>
            <a:ext cx="8215072" cy="2202371"/>
          </a:xfrm>
          <a:prstGeom prst="rect">
            <a:avLst/>
          </a:prstGeom>
        </p:spPr>
      </p:pic>
      <p:pic>
        <p:nvPicPr>
          <p:cNvPr id="8" name="图片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198370" y="4738370"/>
            <a:ext cx="4132580" cy="1165860"/>
          </a:xfrm>
          <a:prstGeom prst="rect">
            <a:avLst/>
          </a:prstGeom>
        </p:spPr>
      </p:pic>
      <p:pic>
        <p:nvPicPr>
          <p:cNvPr id="4" name="图片 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690995" y="4739005"/>
            <a:ext cx="3723005" cy="1183640"/>
          </a:xfrm>
          <a:prstGeom prst="rect">
            <a:avLst/>
          </a:prstGeom>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10" name="矩形 9"/>
          <p:cNvSpPr/>
          <p:nvPr/>
        </p:nvSpPr>
        <p:spPr>
          <a:xfrm>
            <a:off x="793607" y="1085400"/>
            <a:ext cx="10572681" cy="553085"/>
          </a:xfrm>
          <a:prstGeom prst="rect">
            <a:avLst/>
          </a:prstGeom>
        </p:spPr>
        <p:txBody>
          <a:bodyPr wrap="square">
            <a:spAutoFit/>
          </a:bodyPr>
          <a:lstStyle/>
          <a:p>
            <a:pPr marL="285750" indent="-285750" algn="l">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结果</a:t>
            </a:r>
          </a:p>
        </p:txBody>
      </p:sp>
      <p:sp>
        <p:nvSpPr>
          <p:cNvPr id="3" name="内容占位符 2"/>
          <p:cNvSpPr txBox="1"/>
          <p:nvPr/>
        </p:nvSpPr>
        <p:spPr>
          <a:xfrm>
            <a:off x="1541145" y="1788795"/>
            <a:ext cx="9825355" cy="47371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zh-CN" altLang="en-US" sz="2200" dirty="0">
                <a:solidFill>
                  <a:srgbClr val="121212"/>
                </a:solidFill>
                <a:effectLst/>
                <a:latin typeface="Times New Roman" panose="02020603050405020304" pitchFamily="18" charset="0"/>
                <a:cs typeface="Times New Roman" panose="02020603050405020304" pitchFamily="18" charset="0"/>
                <a:sym typeface="+mn-ea"/>
              </a:rPr>
              <a:t>在浏览器中输入 </a:t>
            </a:r>
            <a:r>
              <a:rPr lang="en-US" altLang="zh-CN" sz="2200" dirty="0">
                <a:effectLst/>
                <a:latin typeface="Times New Roman" panose="02020603050405020304" pitchFamily="18" charset="0"/>
                <a:cs typeface="Times New Roman" panose="02020603050405020304" pitchFamily="18" charset="0"/>
                <a:sym typeface="+mn-ea"/>
                <a:hlinkClick r:id="rId6"/>
              </a:rPr>
              <a:t>http://localhost:50070</a:t>
            </a:r>
            <a:r>
              <a:rPr lang="zh-CN" altLang="en-US" sz="2200" dirty="0">
                <a:solidFill>
                  <a:srgbClr val="121212"/>
                </a:solidFill>
                <a:effectLst/>
                <a:latin typeface="Times New Roman" panose="02020603050405020304" pitchFamily="18" charset="0"/>
                <a:cs typeface="Times New Roman" panose="02020603050405020304" pitchFamily="18" charset="0"/>
                <a:sym typeface="+mn-ea"/>
              </a:rPr>
              <a:t>，可以看到已连接了从机的</a:t>
            </a:r>
            <a:r>
              <a:rPr lang="en-US" altLang="zh-CN" sz="2200" dirty="0">
                <a:solidFill>
                  <a:srgbClr val="121212"/>
                </a:solidFill>
                <a:effectLst/>
                <a:latin typeface="Times New Roman" panose="02020603050405020304" pitchFamily="18" charset="0"/>
                <a:cs typeface="Times New Roman" panose="02020603050405020304" pitchFamily="18" charset="0"/>
                <a:sym typeface="+mn-ea"/>
              </a:rPr>
              <a:t>2</a:t>
            </a:r>
            <a:r>
              <a:rPr lang="zh-CN" altLang="en-US" sz="2200" dirty="0">
                <a:solidFill>
                  <a:srgbClr val="121212"/>
                </a:solidFill>
                <a:effectLst/>
                <a:latin typeface="Times New Roman" panose="02020603050405020304" pitchFamily="18" charset="0"/>
                <a:cs typeface="Times New Roman" panose="02020603050405020304" pitchFamily="18" charset="0"/>
                <a:sym typeface="+mn-ea"/>
              </a:rPr>
              <a:t>个 </a:t>
            </a:r>
            <a:r>
              <a:rPr lang="en-US" altLang="zh-CN" sz="2200" dirty="0" err="1">
                <a:solidFill>
                  <a:srgbClr val="121212"/>
                </a:solidFill>
                <a:effectLst/>
                <a:latin typeface="Times New Roman" panose="02020603050405020304" pitchFamily="18" charset="0"/>
                <a:cs typeface="Times New Roman" panose="02020603050405020304" pitchFamily="18" charset="0"/>
                <a:sym typeface="+mn-ea"/>
              </a:rPr>
              <a:t>datanode</a:t>
            </a:r>
            <a:endParaRPr lang="zh-CN" altLang="en-US" sz="220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2" name="图片 1"/>
          <p:cNvPicPr>
            <a:picLocks noChangeAspect="1"/>
          </p:cNvPicPr>
          <p:nvPr/>
        </p:nvPicPr>
        <p:blipFill>
          <a:blip r:embed="rId7"/>
          <a:stretch>
            <a:fillRect/>
          </a:stretch>
        </p:blipFill>
        <p:spPr>
          <a:xfrm>
            <a:off x="1541145" y="2413000"/>
            <a:ext cx="9741535" cy="3848735"/>
          </a:xfrm>
          <a:prstGeom prst="rect">
            <a:avLst/>
          </a:prstGeom>
        </p:spPr>
      </p:pic>
      <p:sp>
        <p:nvSpPr>
          <p:cNvPr id="9" name="文本框 8"/>
          <p:cNvSpPr txBox="1"/>
          <p:nvPr/>
        </p:nvSpPr>
        <p:spPr>
          <a:xfrm>
            <a:off x="3187065" y="6412230"/>
            <a:ext cx="6534150" cy="368300"/>
          </a:xfrm>
          <a:prstGeom prst="rect">
            <a:avLst/>
          </a:prstGeom>
          <a:noFill/>
        </p:spPr>
        <p:txBody>
          <a:bodyPr wrap="square">
            <a:spAutoFit/>
          </a:bodyPr>
          <a:lstStyle/>
          <a:p>
            <a:r>
              <a:rPr lang="zh-CN" altLang="en-US" dirty="0"/>
              <a:t>参考链接：</a:t>
            </a:r>
            <a:r>
              <a:rPr lang="en-US" altLang="zh-CN" dirty="0"/>
              <a:t>https://zhuanlan.zhihu.com/p/36388351</a:t>
            </a:r>
            <a:endParaRPr lang="zh-CN" altLang="en-US"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2" descr="Hi!! Data Science is Cool – Hitchhikers Guide from Noob to Data Scientist"/>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184" b="7136"/>
          <a:stretch>
            <a:fillRect/>
          </a:stretch>
        </p:blipFill>
        <p:spPr bwMode="auto">
          <a:xfrm>
            <a:off x="10631408" y="77424"/>
            <a:ext cx="1454260" cy="857103"/>
          </a:xfrm>
          <a:prstGeom prst="roundRect">
            <a:avLst>
              <a:gd name="adj" fmla="val 24601"/>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617759" y="275143"/>
            <a:ext cx="3944620" cy="460375"/>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数据科学引论</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课程</a:t>
            </a:r>
          </a:p>
        </p:txBody>
      </p:sp>
      <p:pic>
        <p:nvPicPr>
          <p:cNvPr id="7" name="图片 6"/>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14" name="标题 1"/>
          <p:cNvSpPr txBox="1"/>
          <p:nvPr/>
        </p:nvSpPr>
        <p:spPr>
          <a:xfrm>
            <a:off x="2515235" y="1486535"/>
            <a:ext cx="7160895" cy="82994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作业提交</a:t>
            </a:r>
          </a:p>
        </p:txBody>
      </p:sp>
      <p:sp>
        <p:nvSpPr>
          <p:cNvPr id="2" name="矩形 1"/>
          <p:cNvSpPr/>
          <p:nvPr/>
        </p:nvSpPr>
        <p:spPr>
          <a:xfrm>
            <a:off x="3257886" y="2666328"/>
            <a:ext cx="5991860" cy="511615"/>
          </a:xfrm>
          <a:prstGeom prst="rect">
            <a:avLst/>
          </a:prstGeom>
        </p:spPr>
        <p:txBody>
          <a:bodyPr wrap="square">
            <a:spAutoFit/>
          </a:bodyPr>
          <a:lstStyle/>
          <a:p>
            <a:pPr marL="285750" indent="-285750" algn="l">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 截止日期：</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2021-09-20    24:00</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前</a:t>
            </a:r>
          </a:p>
        </p:txBody>
      </p:sp>
      <p:sp>
        <p:nvSpPr>
          <p:cNvPr id="3" name="矩形 2"/>
          <p:cNvSpPr/>
          <p:nvPr/>
        </p:nvSpPr>
        <p:spPr>
          <a:xfrm>
            <a:off x="3269316" y="4590378"/>
            <a:ext cx="7529830" cy="511615"/>
          </a:xfrm>
          <a:prstGeom prst="rect">
            <a:avLst/>
          </a:prstGeom>
        </p:spPr>
        <p:txBody>
          <a:bodyPr wrap="square">
            <a:spAutoFit/>
          </a:bodyPr>
          <a:lstStyle/>
          <a:p>
            <a:pPr marL="285750" indent="-285750" algn="l">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 提交要求：姓名</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学号</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第三次作业</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.ppt</a:t>
            </a:r>
          </a:p>
        </p:txBody>
      </p:sp>
      <p:sp>
        <p:nvSpPr>
          <p:cNvPr id="4" name="矩形 3"/>
          <p:cNvSpPr/>
          <p:nvPr/>
        </p:nvSpPr>
        <p:spPr>
          <a:xfrm>
            <a:off x="3277571" y="3592793"/>
            <a:ext cx="8280400" cy="553085"/>
          </a:xfrm>
          <a:prstGeom prst="rect">
            <a:avLst/>
          </a:prstGeom>
        </p:spPr>
        <p:txBody>
          <a:bodyPr wrap="square">
            <a:spAutoFit/>
          </a:bodyPr>
          <a:lstStyle/>
          <a:p>
            <a:pPr marL="285750" indent="-285750" algn="l">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 格式要求：重要的操作步骤的截图，放到一个</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PPT</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中</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a:extLst>
              <a:ext uri="{FF2B5EF4-FFF2-40B4-BE49-F238E27FC236}">
                <a16:creationId xmlns:a16="http://schemas.microsoft.com/office/drawing/2014/main" id="{9F679F9F-3575-4699-B5B7-F87C12550B25}"/>
              </a:ext>
            </a:extLst>
          </p:cNvPr>
          <p:cNvSpPr/>
          <p:nvPr/>
        </p:nvSpPr>
        <p:spPr>
          <a:xfrm>
            <a:off x="672076" y="1158820"/>
            <a:ext cx="10950964" cy="973280"/>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An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ecosystem</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 is a system which is formed when a community of organisms interacts with the environment</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生态系统</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是生物体群落与环境相互作用形成的系统）</a:t>
            </a:r>
            <a:endParaRPr lang="en-US" altLang="zh-CN" sz="24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9" name="标题 1">
            <a:extLst>
              <a:ext uri="{FF2B5EF4-FFF2-40B4-BE49-F238E27FC236}">
                <a16:creationId xmlns:a16="http://schemas.microsoft.com/office/drawing/2014/main" id="{9F86782C-EE77-43CF-BAE2-828559F7AB78}"/>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Ecosystem</a:t>
            </a:r>
          </a:p>
        </p:txBody>
      </p:sp>
      <p:sp>
        <p:nvSpPr>
          <p:cNvPr id="2" name="灯片编号占位符 1">
            <a:extLst>
              <a:ext uri="{FF2B5EF4-FFF2-40B4-BE49-F238E27FC236}">
                <a16:creationId xmlns:a16="http://schemas.microsoft.com/office/drawing/2014/main" id="{D45B1A33-E05D-44EC-94F6-C0A3AADA6FC1}"/>
              </a:ext>
            </a:extLst>
          </p:cNvPr>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7</a:t>
            </a:fld>
            <a:endParaRPr lang="zh-CN" altLang="en-US">
              <a:latin typeface="Times New Roman" panose="02020603050405020304" pitchFamily="18" charset="0"/>
              <a:cs typeface="Times New Roman" panose="02020603050405020304" pitchFamily="18" charset="0"/>
            </a:endParaRPr>
          </a:p>
        </p:txBody>
      </p:sp>
      <p:pic>
        <p:nvPicPr>
          <p:cNvPr id="1026" name="Picture 2" descr="Sorting the Gulf Ecosystem | National Geographic Society">
            <a:extLst>
              <a:ext uri="{FF2B5EF4-FFF2-40B4-BE49-F238E27FC236}">
                <a16:creationId xmlns:a16="http://schemas.microsoft.com/office/drawing/2014/main" id="{82559AA0-161C-4C68-97DB-C0BD1E9D52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4373" y="2484383"/>
            <a:ext cx="5300345" cy="397802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hat is Ecosystem - Javatpoint">
            <a:extLst>
              <a:ext uri="{FF2B5EF4-FFF2-40B4-BE49-F238E27FC236}">
                <a16:creationId xmlns:a16="http://schemas.microsoft.com/office/drawing/2014/main" id="{08C4A9BD-02AE-4A9B-8B5E-55ADADB9D6D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7267" y="2425113"/>
            <a:ext cx="4995773" cy="42963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36454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9" name="标题 1">
            <a:extLst>
              <a:ext uri="{FF2B5EF4-FFF2-40B4-BE49-F238E27FC236}">
                <a16:creationId xmlns:a16="http://schemas.microsoft.com/office/drawing/2014/main" id="{9F86782C-EE77-43CF-BAE2-828559F7AB78}"/>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A Data Science Ecosystem</a:t>
            </a:r>
          </a:p>
        </p:txBody>
      </p:sp>
      <p:sp>
        <p:nvSpPr>
          <p:cNvPr id="2" name="灯片编号占位符 1">
            <a:extLst>
              <a:ext uri="{FF2B5EF4-FFF2-40B4-BE49-F238E27FC236}">
                <a16:creationId xmlns:a16="http://schemas.microsoft.com/office/drawing/2014/main" id="{D45B1A33-E05D-44EC-94F6-C0A3AADA6FC1}"/>
              </a:ext>
            </a:extLst>
          </p:cNvPr>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8</a:t>
            </a:fld>
            <a:endParaRPr lang="zh-CN" altLang="en-US">
              <a:latin typeface="Times New Roman" panose="02020603050405020304" pitchFamily="18" charset="0"/>
              <a:cs typeface="Times New Roman" panose="02020603050405020304" pitchFamily="18" charset="0"/>
            </a:endParaRPr>
          </a:p>
        </p:txBody>
      </p:sp>
      <p:sp>
        <p:nvSpPr>
          <p:cNvPr id="8" name="文本框 7">
            <a:extLst>
              <a:ext uri="{FF2B5EF4-FFF2-40B4-BE49-F238E27FC236}">
                <a16:creationId xmlns:a16="http://schemas.microsoft.com/office/drawing/2014/main" id="{AEB3D135-D6B5-4228-8D87-386549188885}"/>
              </a:ext>
            </a:extLst>
          </p:cNvPr>
          <p:cNvSpPr txBox="1"/>
          <p:nvPr/>
        </p:nvSpPr>
        <p:spPr>
          <a:xfrm>
            <a:off x="2554789" y="2326673"/>
            <a:ext cx="6266459" cy="1446550"/>
          </a:xfrm>
          <a:prstGeom prst="rect">
            <a:avLst/>
          </a:prstGeom>
          <a:noFill/>
        </p:spPr>
        <p:txBody>
          <a:bodyPr wrap="none" rtlCol="0">
            <a:spAutoFit/>
          </a:bodyPr>
          <a:lstStyle/>
          <a:p>
            <a:r>
              <a:rPr lang="en-US" altLang="zh-CN" sz="8800" b="1" dirty="0">
                <a:latin typeface="Times New Roman" panose="02020603050405020304" pitchFamily="18" charset="0"/>
                <a:cs typeface="Times New Roman" panose="02020603050405020304" pitchFamily="18" charset="0"/>
              </a:rPr>
              <a:t>How to</a:t>
            </a:r>
            <a:r>
              <a:rPr lang="zh-CN" altLang="en-US" sz="8800" b="1" dirty="0">
                <a:latin typeface="Times New Roman" panose="02020603050405020304" pitchFamily="18" charset="0"/>
                <a:cs typeface="Times New Roman" panose="02020603050405020304" pitchFamily="18" charset="0"/>
              </a:rPr>
              <a:t> </a:t>
            </a:r>
            <a:r>
              <a:rPr lang="en-US" altLang="zh-CN" sz="8800" b="1" dirty="0">
                <a:latin typeface="Times New Roman" panose="02020603050405020304" pitchFamily="18" charset="0"/>
                <a:cs typeface="Times New Roman" panose="02020603050405020304" pitchFamily="18" charset="0"/>
              </a:rPr>
              <a:t>do ?</a:t>
            </a:r>
            <a:r>
              <a:rPr lang="zh-CN" altLang="en-US" sz="88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2842042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69696D77-DA2B-4C47-A8EB-DBE58C6D01B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8199"/>
          <a:stretch/>
        </p:blipFill>
        <p:spPr bwMode="auto">
          <a:xfrm>
            <a:off x="5739338" y="22979"/>
            <a:ext cx="6452662" cy="6962588"/>
          </a:xfrm>
          <a:prstGeom prst="rect">
            <a:avLst/>
          </a:prstGeom>
          <a:noFill/>
          <a:extLst>
            <a:ext uri="{909E8E84-426E-40DD-AFC4-6F175D3DCCD1}">
              <a14:hiddenFill xmlns:a14="http://schemas.microsoft.com/office/drawing/2010/main">
                <a:solidFill>
                  <a:srgbClr val="FFFFFF"/>
                </a:solidFill>
              </a14:hiddenFill>
            </a:ext>
          </a:extLst>
        </p:spPr>
      </p:pic>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矩形 14">
            <a:extLst>
              <a:ext uri="{FF2B5EF4-FFF2-40B4-BE49-F238E27FC236}">
                <a16:creationId xmlns:a16="http://schemas.microsoft.com/office/drawing/2014/main" id="{BF6D8116-4D75-4B20-BF0D-B82C1E768C7B}"/>
              </a:ext>
            </a:extLst>
          </p:cNvPr>
          <p:cNvSpPr/>
          <p:nvPr/>
        </p:nvSpPr>
        <p:spPr>
          <a:xfrm>
            <a:off x="671052" y="1167950"/>
            <a:ext cx="7077641" cy="510717"/>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 技术之间的关系</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标题 1">
            <a:extLst>
              <a:ext uri="{FF2B5EF4-FFF2-40B4-BE49-F238E27FC236}">
                <a16:creationId xmlns:a16="http://schemas.microsoft.com/office/drawing/2014/main" id="{B3AA54A0-B1BE-4A51-B600-9DD4BBD923FD}"/>
              </a:ext>
            </a:extLst>
          </p:cNvPr>
          <p:cNvSpPr txBox="1">
            <a:spLocks/>
          </p:cNvSpPr>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A Data Science Ecosystem</a:t>
            </a:r>
          </a:p>
        </p:txBody>
      </p:sp>
      <p:sp>
        <p:nvSpPr>
          <p:cNvPr id="17" name="灯片编号占位符 1">
            <a:extLst>
              <a:ext uri="{FF2B5EF4-FFF2-40B4-BE49-F238E27FC236}">
                <a16:creationId xmlns:a16="http://schemas.microsoft.com/office/drawing/2014/main" id="{17C5536A-501D-41C5-93EA-DDD508BCA63D}"/>
              </a:ext>
            </a:extLst>
          </p:cNvPr>
          <p:cNvSpPr>
            <a:spLocks noGrp="1"/>
          </p:cNvSpPr>
          <p:nvPr>
            <p:ph type="sldNum" sz="quarter" idx="12"/>
          </p:nvPr>
        </p:nvSpPr>
        <p:spPr>
          <a:xfrm>
            <a:off x="8610600" y="6356352"/>
            <a:ext cx="2743200" cy="365125"/>
          </a:xfrm>
        </p:spPr>
        <p:txBody>
          <a:bodyPr/>
          <a:lstStyle/>
          <a:p>
            <a:fld id="{0D4EF626-F2E7-47E8-A3E5-EAE9C4555C6D}" type="slidenum">
              <a:rPr lang="zh-CN" altLang="en-US" smtClean="0">
                <a:latin typeface="Times New Roman" panose="02020603050405020304" pitchFamily="18" charset="0"/>
                <a:ea typeface="微软雅黑" panose="020B0503020204020204" pitchFamily="34" charset="-122"/>
                <a:cs typeface="Times New Roman" panose="02020603050405020304" pitchFamily="18" charset="0"/>
              </a:rPr>
              <a:t>9</a:t>
            </a:fld>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 name="内容占位符 2">
            <a:extLst>
              <a:ext uri="{FF2B5EF4-FFF2-40B4-BE49-F238E27FC236}">
                <a16:creationId xmlns:a16="http://schemas.microsoft.com/office/drawing/2014/main" id="{5DF97DA1-092A-4A43-8E5C-31A430CE271A}"/>
              </a:ext>
            </a:extLst>
          </p:cNvPr>
          <p:cNvSpPr>
            <a:spLocks noGrp="1"/>
          </p:cNvSpPr>
          <p:nvPr>
            <p:ph idx="1"/>
          </p:nvPr>
        </p:nvSpPr>
        <p:spPr>
          <a:xfrm>
            <a:off x="814116" y="1817536"/>
            <a:ext cx="5449225" cy="4371065"/>
          </a:xfrm>
        </p:spPr>
        <p:txBody>
          <a:bodyPr>
            <a:normAutofit/>
          </a:bodyPr>
          <a:lstStyle/>
          <a:p>
            <a:pPr>
              <a:lnSpc>
                <a:spcPct val="150000"/>
              </a:lnSpc>
              <a:buFont typeface="Wingdings" panose="05000000000000000000" pitchFamily="2" charset="2"/>
              <a:buChar char="Ø"/>
            </a:pPr>
            <a:r>
              <a:rPr lang="zh-CN" altLang="en-US" sz="2000" dirty="0">
                <a:latin typeface="Times New Roman" panose="02020603050405020304" pitchFamily="18" charset="0"/>
                <a:ea typeface="微软雅黑" panose="020B0503020204020204" charset="-122"/>
                <a:cs typeface="Times New Roman" panose="02020603050405020304" pitchFamily="18" charset="0"/>
              </a:rPr>
              <a:t>黄色的圆点代表数据库：</a:t>
            </a:r>
            <a:r>
              <a:rPr lang="en-US" altLang="zh-CN" sz="2000" dirty="0">
                <a:latin typeface="Times New Roman" panose="02020603050405020304" pitchFamily="18" charset="0"/>
                <a:ea typeface="微软雅黑" panose="020B0503020204020204" charset="-122"/>
                <a:cs typeface="Times New Roman" panose="02020603050405020304" pitchFamily="18" charset="0"/>
              </a:rPr>
              <a:t>MySQL</a:t>
            </a:r>
          </a:p>
          <a:p>
            <a:pPr>
              <a:lnSpc>
                <a:spcPct val="150000"/>
              </a:lnSpc>
              <a:buFont typeface="Wingdings" panose="05000000000000000000" pitchFamily="2" charset="2"/>
              <a:buChar char="Ø"/>
            </a:pPr>
            <a:r>
              <a:rPr lang="zh-CN" altLang="en-US" sz="2000" dirty="0">
                <a:latin typeface="Times New Roman" panose="02020603050405020304" pitchFamily="18" charset="0"/>
                <a:ea typeface="微软雅黑" panose="020B0503020204020204" charset="-122"/>
                <a:cs typeface="Times New Roman" panose="02020603050405020304" pitchFamily="18" charset="0"/>
              </a:rPr>
              <a:t>深蓝色的圆点代表框架</a:t>
            </a:r>
            <a:r>
              <a:rPr lang="en-US" altLang="zh-CN" sz="2000" dirty="0">
                <a:latin typeface="Times New Roman" panose="02020603050405020304" pitchFamily="18" charset="0"/>
                <a:ea typeface="微软雅黑" panose="020B0503020204020204" charset="-122"/>
                <a:cs typeface="Times New Roman" panose="02020603050405020304" pitchFamily="18" charset="0"/>
              </a:rPr>
              <a:t>: Hadoop</a:t>
            </a:r>
          </a:p>
          <a:p>
            <a:pPr>
              <a:lnSpc>
                <a:spcPct val="150000"/>
              </a:lnSpc>
              <a:buFont typeface="Wingdings" panose="05000000000000000000" pitchFamily="2" charset="2"/>
              <a:buChar char="Ø"/>
            </a:pPr>
            <a:r>
              <a:rPr lang="zh-CN" altLang="en-US" sz="2000" dirty="0">
                <a:latin typeface="Times New Roman" panose="02020603050405020304" pitchFamily="18" charset="0"/>
                <a:ea typeface="微软雅黑" panose="020B0503020204020204" charset="-122"/>
                <a:cs typeface="Times New Roman" panose="02020603050405020304" pitchFamily="18" charset="0"/>
              </a:rPr>
              <a:t>绿色的圆点代表 </a:t>
            </a:r>
            <a:r>
              <a:rPr lang="en-US" altLang="zh-CN" sz="2000" dirty="0">
                <a:latin typeface="Times New Roman" panose="02020603050405020304" pitchFamily="18" charset="0"/>
                <a:ea typeface="微软雅黑" panose="020B0503020204020204" charset="-122"/>
                <a:cs typeface="Times New Roman" panose="02020603050405020304" pitchFamily="18" charset="0"/>
              </a:rPr>
              <a:t>IDE: PyCharm</a:t>
            </a:r>
          </a:p>
          <a:p>
            <a:pPr>
              <a:lnSpc>
                <a:spcPct val="150000"/>
              </a:lnSpc>
              <a:buFont typeface="Wingdings" panose="05000000000000000000" pitchFamily="2" charset="2"/>
              <a:buChar char="Ø"/>
            </a:pPr>
            <a:r>
              <a:rPr lang="zh-CN" altLang="en-US" sz="2000" dirty="0">
                <a:latin typeface="Times New Roman" panose="02020603050405020304" pitchFamily="18" charset="0"/>
                <a:ea typeface="微软雅黑" panose="020B0503020204020204" charset="-122"/>
                <a:cs typeface="Times New Roman" panose="02020603050405020304" pitchFamily="18" charset="0"/>
              </a:rPr>
              <a:t>蓝色圆点代表编程语言</a:t>
            </a:r>
            <a:r>
              <a:rPr lang="en-US" altLang="zh-CN" sz="2000" dirty="0">
                <a:latin typeface="Times New Roman" panose="02020603050405020304" pitchFamily="18" charset="0"/>
                <a:ea typeface="微软雅黑" panose="020B0503020204020204" charset="-122"/>
                <a:cs typeface="Times New Roman" panose="02020603050405020304" pitchFamily="18" charset="0"/>
              </a:rPr>
              <a:t>: Python</a:t>
            </a:r>
            <a:r>
              <a:rPr lang="zh-CN" altLang="en-US" sz="2000" dirty="0">
                <a:latin typeface="Times New Roman" panose="02020603050405020304" pitchFamily="18" charset="0"/>
                <a:ea typeface="微软雅黑" panose="020B050302020402020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charset="-122"/>
                <a:cs typeface="Times New Roman" panose="02020603050405020304" pitchFamily="18" charset="0"/>
              </a:rPr>
              <a:t>C#</a:t>
            </a:r>
          </a:p>
          <a:p>
            <a:pPr>
              <a:lnSpc>
                <a:spcPct val="150000"/>
              </a:lnSpc>
              <a:buFont typeface="Wingdings" panose="05000000000000000000" pitchFamily="2" charset="2"/>
              <a:buChar char="Ø"/>
            </a:pPr>
            <a:r>
              <a:rPr lang="zh-CN" altLang="en-US" sz="2000" dirty="0">
                <a:latin typeface="Times New Roman" panose="02020603050405020304" pitchFamily="18" charset="0"/>
                <a:ea typeface="微软雅黑" panose="020B0503020204020204" charset="-122"/>
                <a:cs typeface="Times New Roman" panose="02020603050405020304" pitchFamily="18" charset="0"/>
              </a:rPr>
              <a:t>橙色的圆点代表平台：</a:t>
            </a:r>
            <a:r>
              <a:rPr lang="en-US" altLang="zh-CN" sz="2000" dirty="0">
                <a:latin typeface="Times New Roman" panose="02020603050405020304" pitchFamily="18" charset="0"/>
                <a:ea typeface="微软雅黑" panose="020B0503020204020204" charset="-122"/>
                <a:cs typeface="Times New Roman" panose="02020603050405020304" pitchFamily="18" charset="0"/>
              </a:rPr>
              <a:t>iOS</a:t>
            </a:r>
            <a:r>
              <a:rPr lang="zh-CN" altLang="en-US" sz="2000" dirty="0">
                <a:latin typeface="Times New Roman" panose="02020603050405020304" pitchFamily="18" charset="0"/>
                <a:ea typeface="微软雅黑" panose="020B050302020402020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charset="-122"/>
                <a:cs typeface="Times New Roman" panose="02020603050405020304" pitchFamily="18" charset="0"/>
              </a:rPr>
              <a:t>Visual Studio</a:t>
            </a:r>
          </a:p>
          <a:p>
            <a:pPr>
              <a:lnSpc>
                <a:spcPct val="150000"/>
              </a:lnSpc>
              <a:buFont typeface="Wingdings" panose="05000000000000000000" pitchFamily="2" charset="2"/>
              <a:buChar char="Ø"/>
            </a:pPr>
            <a:r>
              <a:rPr lang="zh-CN" altLang="en-US" sz="2000" dirty="0">
                <a:latin typeface="Times New Roman" panose="02020603050405020304" pitchFamily="18" charset="0"/>
                <a:ea typeface="微软雅黑" panose="020B0503020204020204" charset="-122"/>
                <a:cs typeface="Times New Roman" panose="02020603050405020304" pitchFamily="18" charset="0"/>
              </a:rPr>
              <a:t>圆点大小代表了人数多少</a:t>
            </a:r>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2043</TotalTime>
  <Words>6047</Words>
  <Application>Microsoft Office PowerPoint</Application>
  <PresentationFormat>宽屏</PresentationFormat>
  <Paragraphs>641</Paragraphs>
  <Slides>62</Slides>
  <Notes>61</Notes>
  <HiddenSlides>0</HiddenSlides>
  <MMClips>0</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62</vt:i4>
      </vt:variant>
    </vt:vector>
  </HeadingPairs>
  <TitlesOfParts>
    <vt:vector size="77" baseType="lpstr">
      <vt:lpstr>-apple-system</vt:lpstr>
      <vt:lpstr>Helvetica Neue</vt:lpstr>
      <vt:lpstr>等线</vt:lpstr>
      <vt:lpstr>等线 Light</vt:lpstr>
      <vt:lpstr>微软雅黑</vt:lpstr>
      <vt:lpstr>Arial</vt:lpstr>
      <vt:lpstr>Arial Black</vt:lpstr>
      <vt:lpstr>Calibri</vt:lpstr>
      <vt:lpstr>Calibri Light</vt:lpstr>
      <vt:lpstr>Copperplate Gothic Bold</vt:lpstr>
      <vt:lpstr>Times New Roman</vt:lpstr>
      <vt:lpstr>Verdana</vt:lpstr>
      <vt:lpstr>Wingdings</vt:lpstr>
      <vt:lpstr>Office 主题​​</vt:lpstr>
      <vt:lpstr>Office 主题</vt:lpstr>
      <vt:lpstr>数据科学引论</vt:lpstr>
      <vt:lpstr>PowerPoint 演示文稿</vt:lpstr>
      <vt:lpstr>PowerPoint 演示文稿</vt:lpstr>
      <vt:lpstr>PowerPoint 演示文稿</vt:lpstr>
      <vt:lpstr>PowerPoint 演示文稿</vt:lpstr>
      <vt:lpstr>What Are Data</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Where Is Data Science Used?</dc:title>
  <dc:creator>liu chuan</dc:creator>
  <cp:lastModifiedBy>chenwei Tang</cp:lastModifiedBy>
  <cp:revision>325</cp:revision>
  <dcterms:created xsi:type="dcterms:W3CDTF">2019-08-12T06:08:00Z</dcterms:created>
  <dcterms:modified xsi:type="dcterms:W3CDTF">2021-09-13T16:41:05Z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2052-11.1.0.9098</vt:lpwstr>
  </property>
</Properties>
</file>

<file path=docProps/thumbnail.jpeg>
</file>